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8" r:id="rId1"/>
  </p:sldMasterIdLst>
  <p:notesMasterIdLst>
    <p:notesMasterId r:id="rId11"/>
  </p:notesMasterIdLst>
  <p:handoutMasterIdLst>
    <p:handoutMasterId r:id="rId12"/>
  </p:handoutMasterIdLst>
  <p:sldIdLst>
    <p:sldId id="418" r:id="rId2"/>
    <p:sldId id="425" r:id="rId3"/>
    <p:sldId id="424" r:id="rId4"/>
    <p:sldId id="426" r:id="rId5"/>
    <p:sldId id="427" r:id="rId6"/>
    <p:sldId id="428" r:id="rId7"/>
    <p:sldId id="429" r:id="rId8"/>
    <p:sldId id="430" r:id="rId9"/>
    <p:sldId id="431" r:id="rId10"/>
  </p:sldIdLst>
  <p:sldSz cx="9144000" cy="6858000" type="screen4x3"/>
  <p:notesSz cx="6669088" cy="9820275"/>
  <p:defaultTextStyle>
    <a:defPPr>
      <a:defRPr lang="sl-SI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0066"/>
    <a:srgbClr val="FFCCFF"/>
    <a:srgbClr val="FF9966"/>
    <a:srgbClr val="FF99FF"/>
    <a:srgbClr val="CCFFFF"/>
    <a:srgbClr val="CCCCFF"/>
    <a:srgbClr val="CCFFCC"/>
    <a:srgbClr val="FFFFCC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log 2 – poudarek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ematski slog 1 – poudarek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5" autoAdjust="0"/>
    <p:restoredTop sz="95254" autoAdjust="0"/>
  </p:normalViewPr>
  <p:slideViewPr>
    <p:cSldViewPr>
      <p:cViewPr varScale="1">
        <p:scale>
          <a:sx n="84" d="100"/>
          <a:sy n="84" d="100"/>
        </p:scale>
        <p:origin x="-1402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2" d="100"/>
          <a:sy n="52" d="100"/>
        </p:scale>
        <p:origin x="-2664" y="-96"/>
      </p:cViewPr>
      <p:guideLst>
        <p:guide orient="horz" pos="3093"/>
        <p:guide pos="210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4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4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04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DEBDD43-DA96-40E4-A955-D32EAADBE75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57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79475" y="736600"/>
            <a:ext cx="4910138" cy="3683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57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750" y="4664075"/>
            <a:ext cx="5335588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noProof="0" smtClean="0"/>
              <a:t>Kliknite, če želite urediti sloge besedila matrice</a:t>
            </a:r>
          </a:p>
          <a:p>
            <a:pPr lvl="1"/>
            <a:r>
              <a:rPr lang="sl-SI" noProof="0" smtClean="0"/>
              <a:t>Druga raven</a:t>
            </a:r>
          </a:p>
          <a:p>
            <a:pPr lvl="2"/>
            <a:r>
              <a:rPr lang="sl-SI" noProof="0" smtClean="0"/>
              <a:t>Tretja raven</a:t>
            </a:r>
          </a:p>
          <a:p>
            <a:pPr lvl="3"/>
            <a:r>
              <a:rPr lang="sl-SI" noProof="0" smtClean="0"/>
              <a:t>Četrta raven</a:t>
            </a:r>
          </a:p>
          <a:p>
            <a:pPr lvl="4"/>
            <a:r>
              <a:rPr lang="sl-SI" noProof="0" smtClean="0"/>
              <a:t>Peta raven</a:t>
            </a:r>
          </a:p>
        </p:txBody>
      </p:sp>
      <p:sp>
        <p:nvSpPr>
          <p:cNvPr id="1157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1157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328150"/>
            <a:ext cx="2889250" cy="490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85D860F-F45A-4AA5-BF56-47157D78B424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00FF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sl-SI" dirty="0" smtClean="0"/>
              <a:t>Kliknite, če želite urediti slog podnaslova matrice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3829048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sl-SI" dirty="0" smtClean="0"/>
              <a:t>mag. Renata Zupanc Grom</a:t>
            </a:r>
            <a:endParaRPr lang="sl-SI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14356"/>
            <a:ext cx="8229600" cy="857256"/>
          </a:xfrm>
        </p:spPr>
        <p:txBody>
          <a:bodyPr/>
          <a:lstStyle>
            <a:lvl1pPr algn="ctr">
              <a:defRPr sz="3200">
                <a:solidFill>
                  <a:srgbClr val="0000FF"/>
                </a:solidFill>
              </a:defRPr>
            </a:lvl1pPr>
          </a:lstStyle>
          <a:p>
            <a:r>
              <a:rPr lang="sl-SI" dirty="0" smtClean="0"/>
              <a:t>Kliknite, če želite urediti slog naslova matrice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/>
            </a:lvl1pPr>
            <a:lvl2pPr>
              <a:defRPr sz="2400"/>
            </a:lvl2pPr>
            <a:lvl3pPr>
              <a:defRPr sz="2400"/>
            </a:lvl3pPr>
          </a:lstStyle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B9BE3-2C11-4994-A0B0-48FB16CDCBD8}" type="datetime1">
              <a:rPr lang="sl-SI"/>
              <a:pPr>
                <a:defRPr/>
              </a:pPr>
              <a:t>18.10.2011</a:t>
            </a:fld>
            <a:endParaRPr lang="sl-SI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wmf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 naslova matrice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</a:p>
        </p:txBody>
      </p:sp>
      <p:sp>
        <p:nvSpPr>
          <p:cNvPr id="573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/>
            </a:lvl1pPr>
          </a:lstStyle>
          <a:p>
            <a:pPr>
              <a:defRPr/>
            </a:pPr>
            <a:fld id="{1452D133-0327-4306-9BEA-A6A08A5B8DE2}" type="datetime1">
              <a:rPr lang="sl-SI"/>
              <a:pPr>
                <a:defRPr/>
              </a:pPr>
              <a:t>18.10.2011</a:t>
            </a:fld>
            <a:endParaRPr lang="sl-SI"/>
          </a:p>
        </p:txBody>
      </p:sp>
      <p:sp>
        <p:nvSpPr>
          <p:cNvPr id="573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/>
            </a:lvl1pPr>
          </a:lstStyle>
          <a:p>
            <a:pPr>
              <a:defRPr/>
            </a:pPr>
            <a:r>
              <a:rPr lang="sl-SI"/>
              <a:t>Ema Perme, vodja sektorja za izobraževanje odraslih</a:t>
            </a:r>
          </a:p>
        </p:txBody>
      </p:sp>
      <p:pic>
        <p:nvPicPr>
          <p:cNvPr id="2054" name="Picture 3" descr="Z:\JAVNA UPRAVA 2010\Si CGP\CGP_prirocnik_WEB\OUT\05 Medijsko promocijski elementi\11 PPT predstavitev\untitled folder\ozadje-01.png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extBox 7"/>
          <p:cNvSpPr txBox="1">
            <a:spLocks noChangeArrowheads="1"/>
          </p:cNvSpPr>
          <p:nvPr userDrawn="1"/>
        </p:nvSpPr>
        <p:spPr bwMode="auto">
          <a:xfrm>
            <a:off x="944552" y="214290"/>
            <a:ext cx="2627316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defTabSz="457200">
              <a:lnSpc>
                <a:spcPts val="1000"/>
              </a:lnSpc>
              <a:defRPr/>
            </a:pPr>
            <a:r>
              <a:rPr lang="en-US" sz="1050" dirty="0">
                <a:solidFill>
                  <a:schemeClr val="tx2"/>
                </a:solidFill>
                <a:latin typeface="Republika"/>
              </a:rPr>
              <a:t>REPUBLIKA SLOVENIJA</a:t>
            </a:r>
          </a:p>
          <a:p>
            <a:pPr defTabSz="457200">
              <a:lnSpc>
                <a:spcPts val="1000"/>
              </a:lnSpc>
              <a:defRPr/>
            </a:pPr>
            <a:r>
              <a:rPr lang="en-US" sz="1050" b="1" dirty="0">
                <a:solidFill>
                  <a:schemeClr val="tx2"/>
                </a:solidFill>
                <a:latin typeface="Republika"/>
              </a:rPr>
              <a:t>MINISTRSTVO ZA </a:t>
            </a:r>
            <a:r>
              <a:rPr lang="sl-SI" sz="1050" b="1" dirty="0">
                <a:solidFill>
                  <a:schemeClr val="tx2"/>
                </a:solidFill>
                <a:latin typeface="Republika"/>
              </a:rPr>
              <a:t>ŠOLSTVO IN ŠPORT</a:t>
            </a:r>
            <a:endParaRPr lang="sl-SI" sz="1050" b="1" dirty="0">
              <a:solidFill>
                <a:schemeClr val="tx2"/>
              </a:solidFill>
            </a:endParaRPr>
          </a:p>
          <a:p>
            <a:pPr defTabSz="457200">
              <a:lnSpc>
                <a:spcPts val="1000"/>
              </a:lnSpc>
              <a:defRPr/>
            </a:pPr>
            <a:r>
              <a:rPr lang="sl-SI" sz="1050" b="1" dirty="0">
                <a:solidFill>
                  <a:schemeClr val="tx2"/>
                </a:solidFill>
              </a:rPr>
              <a:t>Sektor za </a:t>
            </a:r>
            <a:r>
              <a:rPr lang="sl-SI" sz="1050" b="1" dirty="0" smtClean="0">
                <a:solidFill>
                  <a:schemeClr val="tx2"/>
                </a:solidFill>
              </a:rPr>
              <a:t>srednje</a:t>
            </a:r>
            <a:r>
              <a:rPr lang="sl-SI" sz="1050" b="1" baseline="0" dirty="0" smtClean="0">
                <a:solidFill>
                  <a:schemeClr val="tx2"/>
                </a:solidFill>
              </a:rPr>
              <a:t> šolstvo</a:t>
            </a:r>
            <a:endParaRPr lang="en-US" sz="1050" b="1" dirty="0">
              <a:solidFill>
                <a:schemeClr val="tx2"/>
              </a:solidFill>
            </a:endParaRPr>
          </a:p>
        </p:txBody>
      </p:sp>
      <p:pic>
        <p:nvPicPr>
          <p:cNvPr id="2056" name="Picture 8" descr="grb moder za 10 pt.wmf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85721" y="171426"/>
            <a:ext cx="460376" cy="4714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PoljeZBesedilom 11"/>
          <p:cNvSpPr txBox="1"/>
          <p:nvPr userDrawn="1"/>
        </p:nvSpPr>
        <p:spPr>
          <a:xfrm>
            <a:off x="6072198" y="6334804"/>
            <a:ext cx="30003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sl-SI" sz="1400" dirty="0" smtClean="0"/>
              <a:t>Mag. Renata Zupanc Grom, </a:t>
            </a:r>
          </a:p>
          <a:p>
            <a:pPr algn="r"/>
            <a:r>
              <a:rPr lang="sl-SI" sz="1400" dirty="0" smtClean="0"/>
              <a:t>vodja Sektorja</a:t>
            </a:r>
            <a:r>
              <a:rPr lang="sl-SI" sz="1400" baseline="0" dirty="0" smtClean="0"/>
              <a:t> za srednje šolstvo</a:t>
            </a:r>
            <a:endParaRPr lang="sl-SI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3" r:id="rId1"/>
    <p:sldLayoutId id="2147483714" r:id="rId2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79512" y="1052736"/>
            <a:ext cx="8856984" cy="2160240"/>
          </a:xfrm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r>
              <a:rPr lang="sl-SI" sz="4000" i="1" dirty="0" smtClean="0">
                <a:solidFill>
                  <a:srgbClr val="FF0000"/>
                </a:solidFill>
                <a:latin typeface="+mn-lt"/>
              </a:rPr>
              <a:t>Praktično izobraževanje v  programih SPI in SSI  </a:t>
            </a:r>
            <a:br>
              <a:rPr lang="sl-SI" sz="4000" i="1" dirty="0" smtClean="0">
                <a:solidFill>
                  <a:srgbClr val="FF0000"/>
                </a:solidFill>
                <a:latin typeface="+mn-lt"/>
              </a:rPr>
            </a:br>
            <a:r>
              <a:rPr lang="sl-SI" sz="4000" i="1" dirty="0" smtClean="0">
                <a:solidFill>
                  <a:srgbClr val="FF0000"/>
                </a:solidFill>
                <a:latin typeface="+mn-lt"/>
              </a:rPr>
              <a:t>možnost </a:t>
            </a:r>
            <a:r>
              <a:rPr lang="sl-SI" sz="4000" i="1" dirty="0" smtClean="0">
                <a:solidFill>
                  <a:srgbClr val="FF0000"/>
                </a:solidFill>
                <a:latin typeface="+mn-lt"/>
              </a:rPr>
              <a:t>in priložnost</a:t>
            </a:r>
            <a:r>
              <a:rPr lang="sl-SI" b="1" dirty="0" smtClean="0">
                <a:solidFill>
                  <a:srgbClr val="FF0000"/>
                </a:solidFill>
              </a:rPr>
              <a:t/>
            </a:r>
            <a:br>
              <a:rPr lang="sl-SI" b="1" dirty="0" smtClean="0">
                <a:solidFill>
                  <a:srgbClr val="FF0000"/>
                </a:solidFill>
              </a:rPr>
            </a:br>
            <a:endParaRPr lang="sl-SI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429000"/>
            <a:ext cx="6400800" cy="2209800"/>
          </a:xfrm>
        </p:spPr>
        <p:txBody>
          <a:bodyPr/>
          <a:lstStyle/>
          <a:p>
            <a:r>
              <a:rPr lang="sl-SI" sz="2400" b="1" dirty="0" err="1" smtClean="0">
                <a:solidFill>
                  <a:srgbClr val="0000FF"/>
                </a:solidFill>
              </a:rPr>
              <a:t>unisVET</a:t>
            </a:r>
            <a:r>
              <a:rPr lang="sl-SI" sz="2400" b="1" dirty="0" smtClean="0">
                <a:solidFill>
                  <a:srgbClr val="0000FF"/>
                </a:solidFill>
              </a:rPr>
              <a:t>, 19. 10. 2011</a:t>
            </a:r>
          </a:p>
          <a:p>
            <a:endParaRPr lang="sl-SI" sz="3600" b="1" dirty="0" smtClean="0">
              <a:solidFill>
                <a:srgbClr val="FF0000"/>
              </a:solidFill>
            </a:endParaRPr>
          </a:p>
          <a:p>
            <a:pPr algn="r"/>
            <a:r>
              <a:rPr lang="sl-SI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abriola" pitchFamily="82" charset="0"/>
              </a:rPr>
              <a:t>“Največji um se lahko še vedno kaj nauči.”</a:t>
            </a:r>
          </a:p>
          <a:p>
            <a:pPr algn="r"/>
            <a:r>
              <a:rPr lang="sl-SI" sz="2800" b="1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abriola" pitchFamily="82" charset="0"/>
              </a:rPr>
              <a:t>George </a:t>
            </a:r>
            <a:r>
              <a:rPr lang="sl-SI" sz="2800" b="1" dirty="0" err="1" smtClean="0">
                <a:solidFill>
                  <a:schemeClr val="accent2">
                    <a:lumMod val="60000"/>
                    <a:lumOff val="40000"/>
                  </a:schemeClr>
                </a:solidFill>
                <a:latin typeface="Gabriola" pitchFamily="82" charset="0"/>
              </a:rPr>
              <a:t>Santayana</a:t>
            </a:r>
            <a:endParaRPr lang="sl-SI" sz="2800" b="1" dirty="0">
              <a:solidFill>
                <a:schemeClr val="accent2">
                  <a:lumMod val="60000"/>
                  <a:lumOff val="40000"/>
                </a:schemeClr>
              </a:solidFill>
              <a:latin typeface="Gabriola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1008112"/>
          </a:xfrm>
        </p:spPr>
        <p:txBody>
          <a:bodyPr/>
          <a:lstStyle/>
          <a:p>
            <a:r>
              <a:rPr lang="sl-SI" b="1" dirty="0" smtClean="0"/>
              <a:t>Praktično izobraževanje </a:t>
            </a:r>
            <a:r>
              <a:rPr lang="sl-SI" dirty="0" smtClean="0"/>
              <a:t>se izvaja kot</a:t>
            </a:r>
            <a:br>
              <a:rPr lang="sl-SI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l-SI" b="1" dirty="0" smtClean="0"/>
          </a:p>
          <a:p>
            <a:endParaRPr lang="sl-SI" dirty="0" smtClean="0"/>
          </a:p>
          <a:p>
            <a:pPr>
              <a:buFontTx/>
              <a:buChar char="-"/>
            </a:pPr>
            <a:r>
              <a:rPr lang="sl-SI" dirty="0" smtClean="0">
                <a:solidFill>
                  <a:schemeClr val="accent2"/>
                </a:solidFill>
              </a:rPr>
              <a:t>praktično izobraževanje v šoli </a:t>
            </a:r>
          </a:p>
          <a:p>
            <a:pPr lvl="1">
              <a:buFontTx/>
              <a:buChar char="-"/>
            </a:pPr>
            <a:r>
              <a:rPr lang="sl-SI" b="1" dirty="0" smtClean="0">
                <a:solidFill>
                  <a:schemeClr val="accent2"/>
                </a:solidFill>
              </a:rPr>
              <a:t>praktični </a:t>
            </a:r>
            <a:r>
              <a:rPr lang="sl-SI" b="1" dirty="0" smtClean="0">
                <a:solidFill>
                  <a:schemeClr val="accent2"/>
                </a:solidFill>
              </a:rPr>
              <a:t>pouk </a:t>
            </a:r>
            <a:r>
              <a:rPr lang="sl-SI" b="1" dirty="0" smtClean="0">
                <a:solidFill>
                  <a:schemeClr val="accent2"/>
                </a:solidFill>
              </a:rPr>
              <a:t>– PP</a:t>
            </a:r>
          </a:p>
          <a:p>
            <a:pPr lvl="1">
              <a:buNone/>
            </a:pPr>
            <a:endParaRPr lang="sl-SI" b="1" dirty="0" smtClean="0">
              <a:solidFill>
                <a:schemeClr val="accent2"/>
              </a:solidFill>
            </a:endParaRPr>
          </a:p>
          <a:p>
            <a:pPr lvl="1">
              <a:buNone/>
            </a:pPr>
            <a:endParaRPr lang="sl-SI" b="1" dirty="0" smtClean="0">
              <a:solidFill>
                <a:schemeClr val="accent2"/>
              </a:solidFill>
            </a:endParaRPr>
          </a:p>
          <a:p>
            <a:pPr>
              <a:buFontTx/>
              <a:buChar char="-"/>
            </a:pPr>
            <a:r>
              <a:rPr lang="sl-SI" dirty="0" smtClean="0">
                <a:solidFill>
                  <a:srgbClr val="FF0000"/>
                </a:solidFill>
              </a:rPr>
              <a:t>praktično izobraževanje pri delodajalcu</a:t>
            </a:r>
          </a:p>
          <a:p>
            <a:pPr lvl="1">
              <a:buFontTx/>
              <a:buChar char="-"/>
            </a:pPr>
            <a:r>
              <a:rPr lang="sl-SI" b="1" dirty="0" smtClean="0">
                <a:solidFill>
                  <a:srgbClr val="FF0000"/>
                </a:solidFill>
              </a:rPr>
              <a:t>praktično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b="1" dirty="0" smtClean="0">
                <a:solidFill>
                  <a:srgbClr val="FF0000"/>
                </a:solidFill>
              </a:rPr>
              <a:t>usposabljanje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b="1" dirty="0" smtClean="0">
                <a:solidFill>
                  <a:srgbClr val="FF0000"/>
                </a:solidFill>
              </a:rPr>
              <a:t>z</a:t>
            </a:r>
            <a:r>
              <a:rPr lang="sl-SI" dirty="0" smtClean="0">
                <a:solidFill>
                  <a:srgbClr val="FF0000"/>
                </a:solidFill>
              </a:rPr>
              <a:t> </a:t>
            </a:r>
            <a:r>
              <a:rPr lang="sl-SI" b="1" dirty="0" smtClean="0">
                <a:solidFill>
                  <a:srgbClr val="FF0000"/>
                </a:solidFill>
              </a:rPr>
              <a:t>delom - PUD</a:t>
            </a:r>
          </a:p>
          <a:p>
            <a:pPr>
              <a:buNone/>
            </a:pPr>
            <a:r>
              <a:rPr lang="sl-SI" dirty="0" smtClean="0">
                <a:solidFill>
                  <a:srgbClr val="FFCCFF"/>
                </a:solidFill>
              </a:rPr>
              <a:t> </a:t>
            </a:r>
            <a:r>
              <a:rPr lang="sl-SI" dirty="0" smtClean="0">
                <a:solidFill>
                  <a:srgbClr val="FFCCFF"/>
                </a:solidFill>
              </a:rPr>
              <a:t>     -</a:t>
            </a:r>
            <a:r>
              <a:rPr lang="sl-SI" dirty="0" smtClean="0"/>
              <a:t>  </a:t>
            </a:r>
            <a:r>
              <a:rPr lang="sl-SI" i="1" dirty="0" smtClean="0">
                <a:solidFill>
                  <a:srgbClr val="FF9966"/>
                </a:solidFill>
              </a:rPr>
              <a:t>praktično </a:t>
            </a:r>
            <a:r>
              <a:rPr lang="sl-SI" i="1" dirty="0" smtClean="0">
                <a:solidFill>
                  <a:srgbClr val="FF9966"/>
                </a:solidFill>
              </a:rPr>
              <a:t>usposabljanje z </a:t>
            </a:r>
            <a:r>
              <a:rPr lang="sl-SI" i="1" dirty="0" smtClean="0">
                <a:solidFill>
                  <a:srgbClr val="FF9966"/>
                </a:solidFill>
              </a:rPr>
              <a:t>delom pri delodajalcu</a:t>
            </a:r>
            <a:endParaRPr lang="sl-SI" i="1" dirty="0">
              <a:solidFill>
                <a:srgbClr val="FF99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692696"/>
            <a:ext cx="8229600" cy="1361312"/>
          </a:xfrm>
        </p:spPr>
        <p:txBody>
          <a:bodyPr/>
          <a:lstStyle/>
          <a:p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Skupni obseg praktičnega pouka in praktičnega usposabljanja z delom se določi z izobraževalnim </a:t>
            </a:r>
            <a:r>
              <a:rPr lang="sl-SI" sz="2400" dirty="0" smtClean="0">
                <a:solidFill>
                  <a:schemeClr val="accent5">
                    <a:lumMod val="50000"/>
                  </a:schemeClr>
                </a:solidFill>
              </a:rPr>
              <a:t>programom (31. člen ZPSI)</a:t>
            </a:r>
            <a:endParaRPr lang="sl-SI" sz="2400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2204864"/>
            <a:ext cx="8964488" cy="3921299"/>
          </a:xfrm>
        </p:spPr>
        <p:txBody>
          <a:bodyPr/>
          <a:lstStyle/>
          <a:p>
            <a:endParaRPr lang="sl-SI" sz="2800" dirty="0" smtClean="0"/>
          </a:p>
          <a:p>
            <a:endParaRPr lang="sl-SI" sz="2800" dirty="0" smtClean="0"/>
          </a:p>
          <a:p>
            <a:r>
              <a:rPr lang="sl-SI" sz="2800" dirty="0" smtClean="0"/>
              <a:t>SPI - </a:t>
            </a:r>
            <a:r>
              <a:rPr lang="sl-SI" sz="2800" dirty="0" smtClean="0">
                <a:solidFill>
                  <a:srgbClr val="0000FF"/>
                </a:solidFill>
              </a:rPr>
              <a:t>PP  </a:t>
            </a:r>
            <a:r>
              <a:rPr lang="sl-SI" sz="2800" b="1" dirty="0" smtClean="0">
                <a:solidFill>
                  <a:srgbClr val="0000FF"/>
                </a:solidFill>
              </a:rPr>
              <a:t>594, 676, 655, 660, 827 </a:t>
            </a:r>
            <a:r>
              <a:rPr lang="sl-SI" sz="2800" b="1" dirty="0" smtClean="0">
                <a:solidFill>
                  <a:srgbClr val="0000FF"/>
                </a:solidFill>
              </a:rPr>
              <a:t>ur  </a:t>
            </a:r>
            <a:r>
              <a:rPr lang="sl-SI" sz="2800" b="1" dirty="0" smtClean="0"/>
              <a:t>+ </a:t>
            </a:r>
            <a:r>
              <a:rPr lang="sl-SI" sz="2800" b="1" dirty="0" smtClean="0">
                <a:solidFill>
                  <a:srgbClr val="FF0000"/>
                </a:solidFill>
              </a:rPr>
              <a:t>PUD</a:t>
            </a:r>
            <a:r>
              <a:rPr lang="sl-SI" sz="2800" b="1" dirty="0" smtClean="0"/>
              <a:t> </a:t>
            </a:r>
            <a:r>
              <a:rPr lang="sl-SI" sz="2800" b="1" dirty="0" smtClean="0">
                <a:solidFill>
                  <a:srgbClr val="FF0000"/>
                </a:solidFill>
              </a:rPr>
              <a:t>912 ur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 smtClean="0"/>
          </a:p>
          <a:p>
            <a:r>
              <a:rPr lang="sl-SI" sz="2800" dirty="0" smtClean="0"/>
              <a:t>SSI </a:t>
            </a:r>
            <a:r>
              <a:rPr lang="sl-SI" sz="2800" b="1" dirty="0" smtClean="0">
                <a:solidFill>
                  <a:srgbClr val="0000FF"/>
                </a:solidFill>
              </a:rPr>
              <a:t>- PP 152, 170, 454 </a:t>
            </a:r>
            <a:r>
              <a:rPr lang="sl-SI" sz="2800" b="1" dirty="0" smtClean="0">
                <a:solidFill>
                  <a:srgbClr val="0000FF"/>
                </a:solidFill>
              </a:rPr>
              <a:t>ur </a:t>
            </a:r>
            <a:r>
              <a:rPr lang="sl-SI" sz="2800" dirty="0" smtClean="0"/>
              <a:t>+ </a:t>
            </a:r>
            <a:r>
              <a:rPr lang="sl-SI" sz="2800" b="1" dirty="0" smtClean="0">
                <a:solidFill>
                  <a:srgbClr val="FF0000"/>
                </a:solidFill>
              </a:rPr>
              <a:t>PUD</a:t>
            </a:r>
            <a:r>
              <a:rPr lang="sl-SI" sz="2800" dirty="0" smtClean="0"/>
              <a:t> </a:t>
            </a:r>
            <a:r>
              <a:rPr lang="sl-SI" sz="2800" b="1" dirty="0" smtClean="0">
                <a:solidFill>
                  <a:srgbClr val="FF0000"/>
                </a:solidFill>
              </a:rPr>
              <a:t>152, 304, 380 </a:t>
            </a:r>
            <a:r>
              <a:rPr lang="sl-SI" sz="2800" b="1" dirty="0" smtClean="0">
                <a:solidFill>
                  <a:srgbClr val="FF0000"/>
                </a:solidFill>
              </a:rPr>
              <a:t>ur  </a:t>
            </a:r>
            <a:r>
              <a:rPr lang="sl-SI" sz="2800" dirty="0" smtClean="0"/>
              <a:t/>
            </a:r>
            <a:br>
              <a:rPr lang="sl-SI" sz="2800" dirty="0" smtClean="0"/>
            </a:br>
            <a:endParaRPr lang="sl-SI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/>
          <a:lstStyle/>
          <a:p>
            <a:r>
              <a:rPr lang="sl-SI" dirty="0" smtClean="0"/>
              <a:t> </a:t>
            </a:r>
            <a:r>
              <a:rPr lang="de-DE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121</a:t>
            </a:r>
            <a:r>
              <a:rPr lang="de-DE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. </a:t>
            </a:r>
            <a:r>
              <a:rPr lang="de-DE" i="1" dirty="0" err="1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člen</a:t>
            </a:r>
            <a:r>
              <a:rPr lang="sl-SI" i="1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ZOFVI  </a:t>
            </a:r>
            <a:r>
              <a:rPr lang="de-DE" dirty="0" err="1" smtClean="0"/>
              <a:t>delovna</a:t>
            </a:r>
            <a:r>
              <a:rPr lang="de-DE" dirty="0" smtClean="0"/>
              <a:t> </a:t>
            </a:r>
            <a:r>
              <a:rPr lang="de-DE" dirty="0" smtClean="0"/>
              <a:t>in </a:t>
            </a:r>
            <a:r>
              <a:rPr lang="de-DE" dirty="0" err="1" smtClean="0"/>
              <a:t>učna</a:t>
            </a:r>
            <a:r>
              <a:rPr lang="de-DE" dirty="0" smtClean="0"/>
              <a:t> </a:t>
            </a:r>
            <a:r>
              <a:rPr lang="de-DE" dirty="0" err="1" smtClean="0"/>
              <a:t>obveznost</a:t>
            </a:r>
            <a:r>
              <a:rPr lang="sl-SI" dirty="0" smtClean="0"/>
              <a:t> – učitelj PP</a:t>
            </a:r>
          </a:p>
          <a:p>
            <a:r>
              <a:rPr lang="sl-SI" dirty="0" smtClean="0"/>
              <a:t> </a:t>
            </a:r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5. </a:t>
            </a:r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člen ZPSI    </a:t>
            </a:r>
            <a:r>
              <a:rPr lang="sl-SI" dirty="0" smtClean="0"/>
              <a:t>izvajanje </a:t>
            </a:r>
            <a:r>
              <a:rPr lang="sl-SI" dirty="0" smtClean="0"/>
              <a:t>izobraževalnih </a:t>
            </a:r>
            <a:r>
              <a:rPr lang="sl-SI" dirty="0" smtClean="0"/>
              <a:t>programov </a:t>
            </a:r>
            <a:endParaRPr lang="sl-SI" dirty="0" smtClean="0"/>
          </a:p>
          <a:p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18</a:t>
            </a:r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  <a:r>
              <a:rPr lang="sl-SI" dirty="0" smtClean="0"/>
              <a:t> </a:t>
            </a:r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člen ZPSI </a:t>
            </a:r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sl-SI" dirty="0" smtClean="0"/>
              <a:t>socialni partnerji</a:t>
            </a:r>
            <a:endParaRPr lang="sl-SI" dirty="0" smtClean="0"/>
          </a:p>
          <a:p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19</a:t>
            </a:r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. člen </a:t>
            </a:r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ZPSI   </a:t>
            </a:r>
            <a:r>
              <a:rPr lang="sl-SI" dirty="0" smtClean="0"/>
              <a:t>podeljevanje </a:t>
            </a:r>
            <a:r>
              <a:rPr lang="sl-SI" dirty="0" smtClean="0"/>
              <a:t>javnih </a:t>
            </a:r>
            <a:r>
              <a:rPr lang="sl-SI" dirty="0" smtClean="0"/>
              <a:t>pooblastil</a:t>
            </a:r>
          </a:p>
          <a:p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35. člen ZPSI  </a:t>
            </a:r>
            <a:r>
              <a:rPr lang="sl-SI" dirty="0" smtClean="0"/>
              <a:t>pogoji za delodajalca</a:t>
            </a:r>
          </a:p>
          <a:p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33. člen ZPSI </a:t>
            </a:r>
            <a:r>
              <a:rPr lang="sl-SI" dirty="0" smtClean="0"/>
              <a:t> </a:t>
            </a:r>
            <a:r>
              <a:rPr lang="sl-SI" dirty="0" smtClean="0"/>
              <a:t>učna pogodba</a:t>
            </a:r>
          </a:p>
          <a:p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36. člen </a:t>
            </a:r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ZPSI   </a:t>
            </a:r>
            <a:r>
              <a:rPr lang="sl-SI" dirty="0" smtClean="0"/>
              <a:t>sestavine </a:t>
            </a:r>
            <a:r>
              <a:rPr lang="sl-SI" dirty="0" smtClean="0"/>
              <a:t>učne </a:t>
            </a:r>
            <a:r>
              <a:rPr lang="sl-SI" dirty="0" smtClean="0"/>
              <a:t>pogodbe </a:t>
            </a:r>
            <a:endParaRPr lang="sl-SI" dirty="0" smtClean="0"/>
          </a:p>
          <a:p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39. člen </a:t>
            </a:r>
            <a:r>
              <a:rPr lang="sl-SI" dirty="0" smtClean="0">
                <a:solidFill>
                  <a:schemeClr val="accent1">
                    <a:lumMod val="50000"/>
                  </a:schemeClr>
                </a:solidFill>
              </a:rPr>
              <a:t> ZPSI   </a:t>
            </a:r>
            <a:r>
              <a:rPr lang="sl-SI" dirty="0" smtClean="0"/>
              <a:t>obseg </a:t>
            </a:r>
            <a:r>
              <a:rPr lang="sl-SI" dirty="0" smtClean="0"/>
              <a:t>izobraževalnega dela </a:t>
            </a:r>
            <a:r>
              <a:rPr lang="sl-SI" dirty="0" smtClean="0"/>
              <a:t>dijaka</a:t>
            </a:r>
          </a:p>
          <a:p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45. člen  ZPSI  </a:t>
            </a:r>
            <a:r>
              <a:rPr lang="sl-SI" dirty="0" smtClean="0"/>
              <a:t>obveznosti </a:t>
            </a:r>
            <a:r>
              <a:rPr lang="sl-SI" dirty="0" smtClean="0"/>
              <a:t>šole po kolektivni učni </a:t>
            </a:r>
            <a:r>
              <a:rPr lang="sl-SI" dirty="0" smtClean="0"/>
              <a:t>pogodbi</a:t>
            </a:r>
          </a:p>
          <a:p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58. člen </a:t>
            </a:r>
            <a:r>
              <a:rPr lang="sl-SI" i="1" dirty="0" smtClean="0">
                <a:solidFill>
                  <a:schemeClr val="accent1">
                    <a:lumMod val="50000"/>
                  </a:schemeClr>
                </a:solidFill>
              </a:rPr>
              <a:t>ZPSI    </a:t>
            </a:r>
            <a:r>
              <a:rPr lang="sl-SI" dirty="0" smtClean="0"/>
              <a:t>zdravstveno varstvo</a:t>
            </a:r>
            <a:r>
              <a:rPr lang="sl-SI" dirty="0" smtClean="0"/>
              <a:t/>
            </a:r>
            <a:br>
              <a:rPr lang="sl-SI" dirty="0" smtClean="0"/>
            </a:br>
            <a:endParaRPr lang="sl-SI" dirty="0" smtClean="0"/>
          </a:p>
          <a:p>
            <a:pPr>
              <a:buNone/>
            </a:pPr>
            <a:endParaRPr lang="sl-SI" sz="1200" dirty="0" smtClean="0"/>
          </a:p>
          <a:p>
            <a:endParaRPr lang="sl-SI" sz="12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51520" y="714356"/>
            <a:ext cx="8784976" cy="1058460"/>
          </a:xfrm>
        </p:spPr>
        <p:txBody>
          <a:bodyPr/>
          <a:lstStyle/>
          <a:p>
            <a:r>
              <a:rPr lang="sl-SI" sz="2400" b="1" dirty="0" smtClean="0"/>
              <a:t>P R A V I L N I K</a:t>
            </a:r>
            <a:br>
              <a:rPr lang="sl-SI" sz="2400" b="1" dirty="0" smtClean="0"/>
            </a:br>
            <a:r>
              <a:rPr lang="sl-SI" sz="2400" b="1" dirty="0" smtClean="0"/>
              <a:t>    o verifikaciji in vodenju registrov učnih </a:t>
            </a:r>
            <a:r>
              <a:rPr lang="sl-SI" sz="2400" b="1" dirty="0" smtClean="0"/>
              <a:t>mest določa</a:t>
            </a:r>
            <a:r>
              <a:rPr lang="sl-SI" sz="2400" b="1" dirty="0" smtClean="0"/>
              <a:t>     </a:t>
            </a:r>
            <a:r>
              <a:rPr lang="sl-SI" b="1" dirty="0" smtClean="0"/>
              <a:t/>
            </a:r>
            <a:br>
              <a:rPr lang="sl-SI" b="1" dirty="0" smtClean="0"/>
            </a:b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179512" y="1600200"/>
            <a:ext cx="8784976" cy="4525963"/>
          </a:xfrm>
        </p:spPr>
        <p:txBody>
          <a:bodyPr/>
          <a:lstStyle/>
          <a:p>
            <a:r>
              <a:rPr lang="sl-SI" dirty="0" smtClean="0"/>
              <a:t>pogoje za izvajanje </a:t>
            </a:r>
            <a:r>
              <a:rPr lang="sl-SI" dirty="0" smtClean="0"/>
              <a:t>praktičnega usposabljanja z </a:t>
            </a:r>
            <a:r>
              <a:rPr lang="sl-SI" dirty="0" smtClean="0"/>
              <a:t>delom </a:t>
            </a:r>
          </a:p>
          <a:p>
            <a:pPr lvl="1">
              <a:buNone/>
            </a:pPr>
            <a:r>
              <a:rPr lang="sl-SI" dirty="0" smtClean="0"/>
              <a:t>	</a:t>
            </a:r>
            <a:r>
              <a:rPr lang="sl-SI" dirty="0" smtClean="0"/>
              <a:t>(</a:t>
            </a:r>
            <a:r>
              <a:rPr lang="sl-SI" dirty="0" smtClean="0"/>
              <a:t>materialne in kadrovske),</a:t>
            </a:r>
          </a:p>
          <a:p>
            <a:r>
              <a:rPr lang="sl-SI" dirty="0" smtClean="0"/>
              <a:t>postopek ugotavljanja pogojev, ki jih morajo izpolnjevati  </a:t>
            </a:r>
            <a:r>
              <a:rPr lang="sl-SI" dirty="0" smtClean="0"/>
              <a:t>delodajalci,</a:t>
            </a:r>
          </a:p>
          <a:p>
            <a:r>
              <a:rPr lang="sl-SI" dirty="0" smtClean="0"/>
              <a:t>postopek vodenja registra učnih </a:t>
            </a:r>
            <a:r>
              <a:rPr lang="sl-SI" dirty="0" smtClean="0"/>
              <a:t>mest,</a:t>
            </a:r>
          </a:p>
          <a:p>
            <a:r>
              <a:rPr lang="sl-SI" dirty="0" smtClean="0"/>
              <a:t>centralni register in način vodenja.</a:t>
            </a:r>
          </a:p>
          <a:p>
            <a:endParaRPr lang="sl-SI" dirty="0" smtClean="0"/>
          </a:p>
          <a:p>
            <a:pPr>
              <a:buNone/>
            </a:pPr>
            <a:r>
              <a:rPr lang="sl-SI" i="1" dirty="0" smtClean="0">
                <a:solidFill>
                  <a:schemeClr val="bg2">
                    <a:lumMod val="75000"/>
                  </a:schemeClr>
                </a:solidFill>
              </a:rPr>
              <a:t>Verifikacija ni potrebna za šolske delavnice (PP) ali MIC (PUD)</a:t>
            </a:r>
            <a:endParaRPr lang="sl-SI" i="1" dirty="0" smtClean="0">
              <a:solidFill>
                <a:schemeClr val="bg2">
                  <a:lumMod val="75000"/>
                </a:schemeClr>
              </a:solidFill>
            </a:endParaRPr>
          </a:p>
          <a:p>
            <a:endParaRPr lang="sl-SI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Praktično usposabljanje pri delodajalcu – v panožnih kolektivnih pogodbah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/>
          <a:lstStyle/>
          <a:p>
            <a:endParaRPr lang="pl-PL" sz="1800" dirty="0" smtClean="0"/>
          </a:p>
          <a:p>
            <a:pPr>
              <a:buNone/>
            </a:pPr>
            <a:r>
              <a:rPr lang="pl-PL" sz="1800" dirty="0" smtClean="0">
                <a:solidFill>
                  <a:srgbClr val="0000FF"/>
                </a:solidFill>
              </a:rPr>
              <a:t>KOLEKTIVNA </a:t>
            </a:r>
            <a:r>
              <a:rPr lang="pl-PL" sz="1800" dirty="0" smtClean="0">
                <a:solidFill>
                  <a:srgbClr val="0000FF"/>
                </a:solidFill>
              </a:rPr>
              <a:t>POGODBA ZA OBRT IN </a:t>
            </a:r>
            <a:r>
              <a:rPr lang="pl-PL" sz="1800" dirty="0" smtClean="0">
                <a:solidFill>
                  <a:srgbClr val="0000FF"/>
                </a:solidFill>
              </a:rPr>
              <a:t>PODJETNIŠTVO (</a:t>
            </a:r>
            <a:r>
              <a:rPr lang="sl-SI" sz="1800" dirty="0" smtClean="0">
                <a:solidFill>
                  <a:srgbClr val="0000FF"/>
                </a:solidFill>
              </a:rPr>
              <a:t>48</a:t>
            </a:r>
            <a:r>
              <a:rPr lang="sl-SI" sz="1800" dirty="0" smtClean="0">
                <a:solidFill>
                  <a:srgbClr val="0000FF"/>
                </a:solidFill>
              </a:rPr>
              <a:t>. </a:t>
            </a:r>
            <a:r>
              <a:rPr lang="sl-SI" sz="1800" dirty="0" smtClean="0">
                <a:solidFill>
                  <a:srgbClr val="0000FF"/>
                </a:solidFill>
              </a:rPr>
              <a:t>člen) </a:t>
            </a:r>
            <a:endParaRPr lang="pl-PL" sz="1800" dirty="0" smtClean="0">
              <a:solidFill>
                <a:srgbClr val="0000FF"/>
              </a:solidFill>
            </a:endParaRPr>
          </a:p>
          <a:p>
            <a:pPr>
              <a:buNone/>
            </a:pPr>
            <a:r>
              <a:rPr lang="sl-SI" sz="1800" dirty="0" smtClean="0"/>
              <a:t>določa nagrade </a:t>
            </a:r>
            <a:r>
              <a:rPr lang="sl-SI" sz="1800" dirty="0" smtClean="0"/>
              <a:t>dijakom, vajencem in študentom na </a:t>
            </a:r>
            <a:r>
              <a:rPr lang="sl-SI" sz="1800" dirty="0" smtClean="0"/>
              <a:t>praktičnem usposabljanju </a:t>
            </a:r>
            <a:r>
              <a:rPr lang="sl-SI" sz="1800" b="1" dirty="0" smtClean="0"/>
              <a:t>(dijak 1. letnik 90 EUR, 2. letnik 120 EUR, 3. letnik 150 EUR)</a:t>
            </a:r>
          </a:p>
          <a:p>
            <a:pPr>
              <a:buNone/>
            </a:pPr>
            <a:endParaRPr lang="sl-SI" sz="1800" b="1" dirty="0" smtClean="0"/>
          </a:p>
          <a:p>
            <a:pPr>
              <a:buNone/>
            </a:pPr>
            <a:r>
              <a:rPr lang="sl-SI" sz="2000" dirty="0" smtClean="0">
                <a:solidFill>
                  <a:srgbClr val="0000FF"/>
                </a:solidFill>
              </a:rPr>
              <a:t>Kolektivna pogodba za dejavnosti trgovine Slovenije (82. člen)</a:t>
            </a:r>
          </a:p>
          <a:p>
            <a:pPr>
              <a:buNone/>
            </a:pPr>
            <a:r>
              <a:rPr lang="sl-SI" sz="1600" dirty="0" smtClean="0"/>
              <a:t> </a:t>
            </a:r>
            <a:r>
              <a:rPr lang="sl-SI" sz="1600" dirty="0" smtClean="0"/>
              <a:t>	</a:t>
            </a:r>
            <a:r>
              <a:rPr lang="sl-SI" sz="1800" dirty="0" smtClean="0"/>
              <a:t>Učencem </a:t>
            </a:r>
            <a:r>
              <a:rPr lang="sl-SI" sz="1800" dirty="0" smtClean="0"/>
              <a:t>in študentom na praksi se za polni delovni čas obvezne prakse izplača plačilo najmanj v višini 15% povprečne plače v Republiki Sloveniji za pretekli mesec.</a:t>
            </a:r>
          </a:p>
          <a:p>
            <a:pPr>
              <a:buNone/>
            </a:pPr>
            <a:r>
              <a:rPr lang="sl-SI" sz="2000" dirty="0" smtClean="0">
                <a:solidFill>
                  <a:srgbClr val="0000FF"/>
                </a:solidFill>
              </a:rPr>
              <a:t>Kolektivna pogodba med delavci in družbami drobnega gospodarstva (71)</a:t>
            </a:r>
          </a:p>
          <a:p>
            <a:pPr>
              <a:buNone/>
            </a:pPr>
            <a:r>
              <a:rPr lang="sl-SI" sz="1800" dirty="0" smtClean="0"/>
              <a:t>	plačilo </a:t>
            </a:r>
            <a:r>
              <a:rPr lang="sl-SI" sz="1800" dirty="0" smtClean="0"/>
              <a:t>za opravljeno delo v skladu z določili te kolektivne pogodbe</a:t>
            </a:r>
            <a:r>
              <a:rPr lang="sl-SI" sz="1800" dirty="0" smtClean="0"/>
              <a:t>,</a:t>
            </a:r>
            <a:r>
              <a:rPr lang="sl-SI" sz="1800" dirty="0" smtClean="0"/>
              <a:t> </a:t>
            </a:r>
          </a:p>
          <a:p>
            <a:pPr>
              <a:buNone/>
            </a:pPr>
            <a:r>
              <a:rPr lang="sl-SI" sz="1800" dirty="0" smtClean="0"/>
              <a:t>	</a:t>
            </a:r>
            <a:r>
              <a:rPr lang="sl-SI" sz="1800" dirty="0" smtClean="0"/>
              <a:t>seznanitev </a:t>
            </a:r>
            <a:r>
              <a:rPr lang="sl-SI" sz="1800" dirty="0" smtClean="0"/>
              <a:t>z nevarnostmi, povezanimi z delom in ustrezna zaščitna sredstva</a:t>
            </a:r>
            <a:r>
              <a:rPr lang="sl-SI" sz="1800" dirty="0" smtClean="0"/>
              <a:t>,</a:t>
            </a:r>
            <a:r>
              <a:rPr lang="sl-SI" sz="1800" dirty="0" smtClean="0"/>
              <a:t> </a:t>
            </a:r>
          </a:p>
          <a:p>
            <a:pPr>
              <a:buNone/>
            </a:pPr>
            <a:r>
              <a:rPr lang="sl-SI" sz="1800" dirty="0" smtClean="0"/>
              <a:t>	</a:t>
            </a:r>
            <a:r>
              <a:rPr lang="sl-SI" sz="1800" dirty="0" smtClean="0"/>
              <a:t>zavarovanje </a:t>
            </a:r>
            <a:r>
              <a:rPr lang="sl-SI" sz="1800" dirty="0" smtClean="0"/>
              <a:t>za primer poklicne bolezni in poškodbe na delu,</a:t>
            </a:r>
          </a:p>
          <a:p>
            <a:pPr>
              <a:buNone/>
            </a:pPr>
            <a:r>
              <a:rPr lang="sl-SI" sz="1800" dirty="0" smtClean="0"/>
              <a:t> 	</a:t>
            </a:r>
            <a:r>
              <a:rPr lang="sl-SI" sz="1800" dirty="0" smtClean="0"/>
              <a:t>ustrezno </a:t>
            </a:r>
            <a:r>
              <a:rPr lang="sl-SI" sz="1800" dirty="0" smtClean="0"/>
              <a:t>mentorstvo in uvajanje v </a:t>
            </a:r>
            <a:r>
              <a:rPr lang="sl-SI" sz="1800" dirty="0" smtClean="0"/>
              <a:t>delo</a:t>
            </a:r>
            <a:r>
              <a:rPr lang="sl-SI" sz="2000" dirty="0" smtClean="0"/>
              <a:t>.</a:t>
            </a:r>
            <a:endParaRPr lang="sl-SI" sz="2000" dirty="0" smtClean="0"/>
          </a:p>
          <a:p>
            <a:pPr>
              <a:buNone/>
            </a:pPr>
            <a:endParaRPr lang="sl-SI" sz="2000" dirty="0" smtClean="0">
              <a:solidFill>
                <a:srgbClr val="0000FF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23528" y="476672"/>
            <a:ext cx="8229600" cy="857256"/>
          </a:xfrm>
        </p:spPr>
        <p:txBody>
          <a:bodyPr/>
          <a:lstStyle/>
          <a:p>
            <a:r>
              <a:rPr lang="sl-SI" dirty="0" smtClean="0"/>
              <a:t>Praktični pouk se izvaja na šoli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znotraj strokovnih modulov </a:t>
            </a:r>
            <a:r>
              <a:rPr lang="sl-SI" dirty="0" smtClean="0"/>
              <a:t>– izpolnjevanje kadrovskih in materialnih pogojev za vpis v razvid izvajalcev izobraževalnih programov</a:t>
            </a:r>
          </a:p>
          <a:p>
            <a:pPr>
              <a:buNone/>
            </a:pPr>
            <a:r>
              <a:rPr lang="sl-SI" sz="1800" dirty="0" smtClean="0"/>
              <a:t>	vpis </a:t>
            </a:r>
            <a:r>
              <a:rPr lang="sl-SI" sz="1800" dirty="0" smtClean="0"/>
              <a:t>v razvid izvajalcev javno veljavnih programov vzgoje in izobraževanja 34., 36. in 37. členom </a:t>
            </a:r>
            <a:r>
              <a:rPr lang="sl-SI" sz="1800" dirty="0" smtClean="0"/>
              <a:t>ZOFVI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oblikovanje oddelkov in skupin Pravilnik o normativih in standardih, delitev dijakov v skupine</a:t>
            </a:r>
            <a:r>
              <a:rPr lang="sl-SI" dirty="0" smtClean="0"/>
              <a:t> pri </a:t>
            </a:r>
          </a:p>
          <a:p>
            <a:r>
              <a:rPr lang="sl-SI" i="1" dirty="0" smtClean="0"/>
              <a:t>nekateri katalogi znanj za strokovne module določajo, kje poteka PP, ne pa število ur (v predmetniku)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Sistemiziranje organizatorja </a:t>
            </a:r>
            <a:r>
              <a:rPr lang="sl-SI" dirty="0" smtClean="0"/>
              <a:t>praktičnega izobraževanja v delovnem procesu in PUD </a:t>
            </a:r>
            <a:r>
              <a:rPr lang="sl-SI" dirty="0" smtClean="0"/>
              <a:t>(35</a:t>
            </a:r>
            <a:r>
              <a:rPr lang="sl-SI" dirty="0" smtClean="0"/>
              <a:t>. </a:t>
            </a:r>
            <a:r>
              <a:rPr lang="sl-SI" dirty="0" smtClean="0"/>
              <a:t>člen)</a:t>
            </a:r>
          </a:p>
          <a:p>
            <a:r>
              <a:rPr lang="sl-SI" dirty="0" smtClean="0"/>
              <a:t>normativi za oblikovanje skupin pri predmetih (70 - </a:t>
            </a:r>
            <a:endParaRPr lang="sl-SI" dirty="0" smtClean="0"/>
          </a:p>
          <a:p>
            <a:endParaRPr lang="sl-SI" b="1" dirty="0" smtClean="0"/>
          </a:p>
          <a:p>
            <a:endParaRPr lang="sl-SI" i="1" dirty="0" smtClean="0"/>
          </a:p>
          <a:p>
            <a:pPr lvl="1">
              <a:buNone/>
            </a:pPr>
            <a:endParaRPr lang="sl-SI" sz="1800" dirty="0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>
                <a:solidFill>
                  <a:srgbClr val="FF0000"/>
                </a:solidFill>
              </a:rPr>
              <a:t>94. </a:t>
            </a:r>
            <a:r>
              <a:rPr lang="sl-SI" dirty="0" smtClean="0">
                <a:solidFill>
                  <a:srgbClr val="FF0000"/>
                </a:solidFill>
              </a:rPr>
              <a:t>člen </a:t>
            </a:r>
            <a:r>
              <a:rPr lang="sl-SI" dirty="0" smtClean="0"/>
              <a:t> PP v </a:t>
            </a:r>
            <a:r>
              <a:rPr lang="en-GB" dirty="0" err="1" smtClean="0"/>
              <a:t>neprenovljenih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	1. letniku - 17</a:t>
            </a:r>
            <a:r>
              <a:rPr lang="sl-SI" dirty="0" smtClean="0"/>
              <a:t>, v 2. letniku največ 14 in v 3. letniku največ 13 dijakov, </a:t>
            </a:r>
          </a:p>
          <a:p>
            <a:pPr>
              <a:buNone/>
            </a:pPr>
            <a:r>
              <a:rPr lang="sl-SI" dirty="0" smtClean="0"/>
              <a:t>	 </a:t>
            </a:r>
            <a:r>
              <a:rPr lang="sl-SI" dirty="0" smtClean="0"/>
              <a:t>v izobraževalnih programih srednjega strokovnega in poklicno‑tehniškega izobraževanja največ 17 dijakov.</a:t>
            </a:r>
          </a:p>
          <a:p>
            <a:r>
              <a:rPr lang="sl-SI" dirty="0" smtClean="0">
                <a:solidFill>
                  <a:srgbClr val="FF0000"/>
                </a:solidFill>
              </a:rPr>
              <a:t>95. člen </a:t>
            </a:r>
            <a:r>
              <a:rPr lang="sl-SI" dirty="0" smtClean="0"/>
              <a:t>PP v prenovljenih IP</a:t>
            </a:r>
          </a:p>
          <a:p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pri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splošno‑izobraževalnih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in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strokovno‑teoretičnih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predmetih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ter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praktičnem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pouku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praviloma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ista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velikost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skupin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,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kot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velja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za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neprenovljene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oziroma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iztekajoče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 se </a:t>
            </a:r>
            <a:r>
              <a:rPr lang="en-GB" i="1" dirty="0" err="1" smtClean="0">
                <a:solidFill>
                  <a:schemeClr val="accent3">
                    <a:lumMod val="50000"/>
                  </a:schemeClr>
                </a:solidFill>
              </a:rPr>
              <a:t>programe</a:t>
            </a:r>
            <a:r>
              <a:rPr lang="en-GB" i="1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endParaRPr lang="sl-SI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857256"/>
          </a:xfrm>
        </p:spPr>
        <p:txBody>
          <a:bodyPr/>
          <a:lstStyle/>
          <a:p>
            <a:r>
              <a:rPr lang="sl-SI" dirty="0" smtClean="0"/>
              <a:t>ODPRTI KURIKUL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/>
          <a:lstStyle/>
          <a:p>
            <a:pPr marL="457200" indent="-457200">
              <a:lnSpc>
                <a:spcPts val="2700"/>
              </a:lnSpc>
              <a:buClr>
                <a:srgbClr val="006666"/>
              </a:buClr>
              <a:buSzPct val="100000"/>
              <a:buFont typeface="+mj-lt"/>
              <a:buAutoNum type="arabicPeriod"/>
              <a:defRPr/>
            </a:pPr>
            <a:r>
              <a:rPr lang="sl-SI" dirty="0" smtClean="0"/>
              <a:t>Analiza interesov in potreb okolja</a:t>
            </a:r>
          </a:p>
          <a:p>
            <a:pPr marL="457200" indent="-457200">
              <a:lnSpc>
                <a:spcPts val="2700"/>
              </a:lnSpc>
              <a:buClr>
                <a:srgbClr val="006666"/>
              </a:buClr>
              <a:buSzPct val="100000"/>
              <a:buFont typeface="+mj-lt"/>
              <a:buAutoNum type="arabicPeriod"/>
              <a:defRPr/>
            </a:pPr>
            <a:r>
              <a:rPr lang="sl-SI" dirty="0" smtClean="0">
                <a:solidFill>
                  <a:srgbClr val="CC0066"/>
                </a:solidFill>
              </a:rPr>
              <a:t>Sodelovanje s socialnimi partnerji</a:t>
            </a:r>
            <a:endParaRPr lang="sl-SI" dirty="0" smtClean="0"/>
          </a:p>
          <a:p>
            <a:pPr marL="457200" indent="-457200">
              <a:lnSpc>
                <a:spcPts val="2700"/>
              </a:lnSpc>
              <a:buClr>
                <a:srgbClr val="006666"/>
              </a:buClr>
              <a:buSzPct val="100000"/>
              <a:buFont typeface="+mj-lt"/>
              <a:buAutoNum type="arabicPeriod"/>
              <a:defRPr/>
            </a:pPr>
            <a:r>
              <a:rPr lang="sl-SI" b="1" dirty="0" smtClean="0">
                <a:solidFill>
                  <a:srgbClr val="CC0066"/>
                </a:solidFill>
              </a:rPr>
              <a:t>ELEMENTI </a:t>
            </a:r>
            <a:r>
              <a:rPr lang="sl-SI" b="1" dirty="0" smtClean="0">
                <a:solidFill>
                  <a:srgbClr val="CC0066"/>
                </a:solidFill>
              </a:rPr>
              <a:t>KATALOGA ZNANJ ODPRTEGA</a:t>
            </a:r>
          </a:p>
          <a:p>
            <a:pPr marL="457200" indent="-457200">
              <a:lnSpc>
                <a:spcPts val="2700"/>
              </a:lnSpc>
              <a:buClr>
                <a:srgbClr val="006666"/>
              </a:buClr>
              <a:buSzPct val="100000"/>
              <a:defRPr/>
            </a:pPr>
            <a:r>
              <a:rPr lang="sl-SI" b="1" dirty="0" smtClean="0">
                <a:solidFill>
                  <a:srgbClr val="CC0066"/>
                </a:solidFill>
              </a:rPr>
              <a:t>	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ime modula, cilj, sklopi, operativni cilji (informativne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	in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formativne) </a:t>
            </a:r>
          </a:p>
          <a:p>
            <a:pPr marL="457200" indent="-457200">
              <a:lnSpc>
                <a:spcPts val="2700"/>
              </a:lnSpc>
              <a:buClr>
                <a:srgbClr val="006666"/>
              </a:buClr>
              <a:buSzPct val="100000"/>
              <a:defRPr/>
            </a:pPr>
            <a:r>
              <a:rPr lang="sl-SI" b="1" dirty="0" smtClean="0">
                <a:solidFill>
                  <a:schemeClr val="bg2">
                    <a:lumMod val="50000"/>
                  </a:schemeClr>
                </a:solidFill>
              </a:rPr>
              <a:t>	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število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ur OK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sl-SI" dirty="0" smtClean="0"/>
              <a:t>število </a:t>
            </a:r>
            <a:r>
              <a:rPr lang="sl-SI" dirty="0" smtClean="0"/>
              <a:t>kreditnih </a:t>
            </a:r>
            <a:r>
              <a:rPr lang="sl-SI" dirty="0" smtClean="0"/>
              <a:t>točk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,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obvezni načini preverjanja in ocenjevanja, znanje izvajalcev, prostorski pogoji,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število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ur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praktičnega dela, število ur za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delitve, velikost </a:t>
            </a:r>
            <a:r>
              <a:rPr lang="sl-SI" dirty="0" smtClean="0">
                <a:solidFill>
                  <a:schemeClr val="bg2">
                    <a:lumMod val="50000"/>
                  </a:schemeClr>
                </a:solidFill>
              </a:rPr>
              <a:t>skupin v skladu z normativom.)</a:t>
            </a:r>
            <a:endParaRPr lang="sl-SI" dirty="0" smtClean="0">
              <a:solidFill>
                <a:schemeClr val="bg2">
                  <a:lumMod val="50000"/>
                </a:schemeClr>
              </a:solidFill>
            </a:endParaRPr>
          </a:p>
          <a:p>
            <a:r>
              <a:rPr lang="sl-SI" dirty="0" smtClean="0">
                <a:solidFill>
                  <a:srgbClr val="FF0000"/>
                </a:solidFill>
              </a:rPr>
              <a:t>Koliko ur PP ima lahko OK? </a:t>
            </a:r>
          </a:p>
          <a:p>
            <a:pPr lvl="1"/>
            <a:r>
              <a:rPr lang="sl-SI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Seštevek ur za PP ali za delitve ne presega števila, ki ga določi program</a:t>
            </a:r>
            <a:r>
              <a:rPr lang="sl-SI" dirty="0" smtClean="0"/>
              <a:t>.</a:t>
            </a:r>
            <a:endParaRPr lang="sl-SI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črt po meri">
  <a:themeElements>
    <a:clrScheme name="Načrt po meri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ačrt po meri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ačrt po meri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črt po meri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črt po meri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8448</TotalTime>
  <Words>291</Words>
  <Application>Microsoft Office PowerPoint</Application>
  <PresentationFormat>Diaprojekcija na zaslonu (4:3)</PresentationFormat>
  <Paragraphs>71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9</vt:i4>
      </vt:variant>
    </vt:vector>
  </HeadingPairs>
  <TitlesOfParts>
    <vt:vector size="10" baseType="lpstr">
      <vt:lpstr>Načrt po meri</vt:lpstr>
      <vt:lpstr>Praktično izobraževanje v  programih SPI in SSI   možnost in priložnost </vt:lpstr>
      <vt:lpstr>Praktično izobraževanje se izvaja kot </vt:lpstr>
      <vt:lpstr>Skupni obseg praktičnega pouka in praktičnega usposabljanja z delom se določi z izobraževalnim programom (31. člen ZPSI)</vt:lpstr>
      <vt:lpstr>Diapozitiv 4</vt:lpstr>
      <vt:lpstr>P R A V I L N I K     o verifikaciji in vodenju registrov učnih mest določa      </vt:lpstr>
      <vt:lpstr>Praktično usposabljanje pri delodajalcu – v panožnih kolektivnih pogodbah </vt:lpstr>
      <vt:lpstr>Praktični pouk se izvaja na šoli</vt:lpstr>
      <vt:lpstr>Diapozitiv 8</vt:lpstr>
      <vt:lpstr>ODPRTI KURIKUL</vt:lpstr>
    </vt:vector>
  </TitlesOfParts>
  <Company>ZLUS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Slovenian Adult Education Centres and member organizations</dc:title>
  <dc:creator>Ema Perme</dc:creator>
  <cp:lastModifiedBy>Renata</cp:lastModifiedBy>
  <cp:revision>190</cp:revision>
  <dcterms:created xsi:type="dcterms:W3CDTF">2008-10-02T08:41:12Z</dcterms:created>
  <dcterms:modified xsi:type="dcterms:W3CDTF">2011-10-18T22:11:36Z</dcterms:modified>
</cp:coreProperties>
</file>