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7" r:id="rId2"/>
  </p:sldMasterIdLst>
  <p:notesMasterIdLst>
    <p:notesMasterId r:id="rId9"/>
  </p:notesMasterIdLst>
  <p:sldIdLst>
    <p:sldId id="256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4FF"/>
    <a:srgbClr val="0088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19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21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4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71120CC-111D-4C0B-AF1E-A455A334E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0.png"/><Relationship Id="rId2" Type="http://schemas.openxmlformats.org/officeDocument/2006/relationships/slideMaster" Target="../slideMasters/slideMaster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2.jpeg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11.jpeg"/><Relationship Id="rId2" Type="http://schemas.openxmlformats.org/officeDocument/2006/relationships/slideMaster" Target="../slideMasters/slideMaster2.xml"/><Relationship Id="rId16" Type="http://schemas.openxmlformats.org/officeDocument/2006/relationships/image" Target="../media/image23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8.png"/><Relationship Id="rId15" Type="http://schemas.openxmlformats.org/officeDocument/2006/relationships/image" Target="../media/image10.pn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Master" Target="../slideMasters/slideMaster2.xml"/><Relationship Id="rId16" Type="http://schemas.openxmlformats.org/officeDocument/2006/relationships/image" Target="../media/image14.jpe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9.png"/><Relationship Id="rId15" Type="http://schemas.openxmlformats.org/officeDocument/2006/relationships/image" Target="../media/image13.png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8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1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9F14D-6285-4F62-8247-B341CD99E8E5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A13A1-BD58-411F-AEDB-7F892BE114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4103B-8FA5-4ECA-968C-CBBC7EB90FC5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33BB3-546D-4C72-9714-5E40A38DE1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52193-2DB8-49BB-8906-439E1F0AEBC4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8EAE2-8C71-404E-8624-3EB82F64921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31825"/>
            <a:ext cx="3276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unisVET_logotip_PB_pantone_cur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33794" name="Image" r:id="rId7" imgW="2882540" imgH="875882" progId="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763713" y="6378575"/>
          <a:ext cx="503237" cy="363538"/>
        </p:xfrm>
        <a:graphic>
          <a:graphicData uri="http://schemas.openxmlformats.org/presentationml/2006/ole">
            <p:oleObj spid="_x0000_s33795" name="Image" r:id="rId8" imgW="1053597" imgH="761636" progId="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411413" y="6280150"/>
          <a:ext cx="503237" cy="461963"/>
        </p:xfrm>
        <a:graphic>
          <a:graphicData uri="http://schemas.openxmlformats.org/presentationml/2006/ole">
            <p:oleObj spid="_x0000_s33796" name="Image" r:id="rId9" imgW="1079365" imgH="990476" progId="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987675" y="6450013"/>
          <a:ext cx="1079500" cy="219075"/>
        </p:xfrm>
        <a:graphic>
          <a:graphicData uri="http://schemas.openxmlformats.org/presentationml/2006/ole">
            <p:oleObj spid="_x0000_s33797" name="Image" r:id="rId10" imgW="2311111" imgH="469841" progId="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130675" y="6237288"/>
          <a:ext cx="498475" cy="504825"/>
        </p:xfrm>
        <a:graphic>
          <a:graphicData uri="http://schemas.openxmlformats.org/presentationml/2006/ole">
            <p:oleObj spid="_x0000_s33798" name="Image" r:id="rId11" imgW="964739" imgH="977778" progId="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716463" y="6324600"/>
          <a:ext cx="1150937" cy="381000"/>
        </p:xfrm>
        <a:graphic>
          <a:graphicData uri="http://schemas.openxmlformats.org/presentationml/2006/ole">
            <p:oleObj spid="_x0000_s33799" name="Image" r:id="rId12" imgW="1955556" imgH="647391" progId="">
              <p:embed/>
            </p:oleObj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5986463" y="6165850"/>
          <a:ext cx="338137" cy="692150"/>
        </p:xfrm>
        <a:graphic>
          <a:graphicData uri="http://schemas.openxmlformats.org/presentationml/2006/ole">
            <p:oleObj spid="_x0000_s33800" name="Image" r:id="rId13" imgW="495063" imgH="1015515" progId="">
              <p:embed/>
            </p:oleObj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7197725" y="6237288"/>
          <a:ext cx="574675" cy="519112"/>
        </p:xfrm>
        <a:graphic>
          <a:graphicData uri="http://schemas.openxmlformats.org/presentationml/2006/ole">
            <p:oleObj spid="_x0000_s33801" name="Image" r:id="rId14" imgW="1053597" imgH="952045" progId="">
              <p:embed/>
            </p:oleObj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7854950" y="6237288"/>
          <a:ext cx="679450" cy="495300"/>
        </p:xfrm>
        <a:graphic>
          <a:graphicData uri="http://schemas.openxmlformats.org/presentationml/2006/ole">
            <p:oleObj spid="_x0000_s33802" name="Image" r:id="rId15" imgW="1358730" imgH="990476" progId="">
              <p:embed/>
            </p:oleObj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33803" name="Image" r:id="rId16" imgW="875882" imgH="1015515" progId="">
              <p:embed/>
            </p:oleObj>
          </a:graphicData>
        </a:graphic>
      </p:graphicFrame>
      <p:pic>
        <p:nvPicPr>
          <p:cNvPr id="18" name="Picture 22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394450" y="6248400"/>
            <a:ext cx="692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3"/>
          <p:cNvPicPr>
            <a:picLocks noChangeAspect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47638"/>
            <a:ext cx="33528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24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FA4F-D809-4239-ADEA-EAACC79D0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78C88-6014-4FED-BDED-037D0FC06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31825"/>
            <a:ext cx="3276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unisVET_logotip_PB_pantone_cur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34818" name="Image" r:id="rId7" imgW="2882540" imgH="875882" progId="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763713" y="6378575"/>
          <a:ext cx="503237" cy="363538"/>
        </p:xfrm>
        <a:graphic>
          <a:graphicData uri="http://schemas.openxmlformats.org/presentationml/2006/ole">
            <p:oleObj spid="_x0000_s34819" name="Image" r:id="rId8" imgW="1053597" imgH="761636" progId="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411413" y="6280150"/>
          <a:ext cx="503237" cy="461963"/>
        </p:xfrm>
        <a:graphic>
          <a:graphicData uri="http://schemas.openxmlformats.org/presentationml/2006/ole">
            <p:oleObj spid="_x0000_s34820" name="Image" r:id="rId9" imgW="1079365" imgH="990476" progId="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987675" y="6450013"/>
          <a:ext cx="1079500" cy="219075"/>
        </p:xfrm>
        <a:graphic>
          <a:graphicData uri="http://schemas.openxmlformats.org/presentationml/2006/ole">
            <p:oleObj spid="_x0000_s34821" name="Image" r:id="rId10" imgW="2311111" imgH="469841" progId="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130675" y="6237288"/>
          <a:ext cx="498475" cy="504825"/>
        </p:xfrm>
        <a:graphic>
          <a:graphicData uri="http://schemas.openxmlformats.org/presentationml/2006/ole">
            <p:oleObj spid="_x0000_s34822" name="Image" r:id="rId11" imgW="964739" imgH="977778" progId="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716463" y="6324600"/>
          <a:ext cx="1150937" cy="381000"/>
        </p:xfrm>
        <a:graphic>
          <a:graphicData uri="http://schemas.openxmlformats.org/presentationml/2006/ole">
            <p:oleObj spid="_x0000_s34823" name="Image" r:id="rId12" imgW="1955556" imgH="647391" progId="">
              <p:embed/>
            </p:oleObj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7854950" y="6237288"/>
          <a:ext cx="679450" cy="495300"/>
        </p:xfrm>
        <a:graphic>
          <a:graphicData uri="http://schemas.openxmlformats.org/presentationml/2006/ole">
            <p:oleObj spid="_x0000_s34824" name="Image" r:id="rId13" imgW="1358730" imgH="990476" progId="">
              <p:embed/>
            </p:oleObj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34825" name="Image" r:id="rId14" imgW="875882" imgH="1015515" progId="">
              <p:embed/>
            </p:oleObj>
          </a:graphicData>
        </a:graphic>
      </p:graphicFrame>
      <p:pic>
        <p:nvPicPr>
          <p:cNvPr id="16" name="Picture 22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394450" y="6248400"/>
            <a:ext cx="692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3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47638"/>
            <a:ext cx="33528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6" descr="C:\Users\julijana\Documents\DOKUMENTI - JULIJANA\ESS - unisVET\LOGOTIPI za ESS\Seš Celje\LOGO SEŠ BARVNI MODER - obrezan.jp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867400" y="6237288"/>
            <a:ext cx="5222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7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164388" y="6308725"/>
            <a:ext cx="450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14CDD-C39A-48CB-9837-D6CEDB2C2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6CE4-AB1B-41BB-B446-595393BBC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568C-5B6A-480E-A848-0131A5900D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14A2-11A0-442A-A27B-5F7239CB0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D5695-673C-410F-842D-4E4C15A2F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2872-F947-4C98-A792-ED02CC0D8D43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F016D-05AD-4FF6-B258-CB0749C450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82509-97C1-4848-A60E-F13D603C1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4809-AFDF-4621-923A-97A33E3E0E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nisVET_logotip_PB_pantone_cur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35842" name="Image" r:id="rId6" imgW="2882540" imgH="875882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92275" y="6308725"/>
          <a:ext cx="503238" cy="363538"/>
        </p:xfrm>
        <a:graphic>
          <a:graphicData uri="http://schemas.openxmlformats.org/presentationml/2006/ole">
            <p:oleObj spid="_x0000_s35843" name="Image" r:id="rId7" imgW="1053597" imgH="761636" progId="">
              <p:embed/>
            </p:oleObj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987675" y="6450013"/>
          <a:ext cx="1079500" cy="219075"/>
        </p:xfrm>
        <a:graphic>
          <a:graphicData uri="http://schemas.openxmlformats.org/presentationml/2006/ole">
            <p:oleObj spid="_x0000_s35844" name="Image" r:id="rId8" imgW="2311111" imgH="469841" progId="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130675" y="6237288"/>
          <a:ext cx="498475" cy="504825"/>
        </p:xfrm>
        <a:graphic>
          <a:graphicData uri="http://schemas.openxmlformats.org/presentationml/2006/ole">
            <p:oleObj spid="_x0000_s35845" name="Image" r:id="rId9" imgW="964739" imgH="977778" progId="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4716463" y="6324600"/>
          <a:ext cx="1150937" cy="381000"/>
        </p:xfrm>
        <a:graphic>
          <a:graphicData uri="http://schemas.openxmlformats.org/presentationml/2006/ole">
            <p:oleObj spid="_x0000_s35846" name="Image" r:id="rId10" imgW="1955556" imgH="647391" progId="">
              <p:embed/>
            </p:oleObj>
          </a:graphicData>
        </a:graphic>
      </p:graphicFrame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35847" name="Image" r:id="rId11" imgW="875882" imgH="1015515" progId="">
              <p:embed/>
            </p:oleObj>
          </a:graphicData>
        </a:graphic>
      </p:graphicFrame>
      <p:pic>
        <p:nvPicPr>
          <p:cNvPr id="13" name="Picture 22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94450" y="6248400"/>
            <a:ext cx="692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C:\Users\julijana\Documents\DOKUMENTI - JULIJANA\ESS - unisVET\LOGOTIPI za ESS\Seš Celje\LOGO SEŠ BARVNI MODER - obrezan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867400" y="6237288"/>
            <a:ext cx="5222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164388" y="6308725"/>
            <a:ext cx="450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 descr="G:\BRIGITA\LOGOTIPI\MSS1.bmp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39750" y="333375"/>
            <a:ext cx="25923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glava ravnatelj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667625" y="6165850"/>
            <a:ext cx="91916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2195513" y="6308725"/>
            <a:ext cx="7921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8413"/>
            <a:ext cx="2057400" cy="485775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19800" cy="485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9B4A-70DF-4986-90CC-AAE7DC546172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F951-AD6E-4CEF-9ECE-88C677A9A10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7453-735C-4AE0-8B18-A067B42F5AAA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68D0-34F0-48B3-A98F-9D072AD0C4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1322B-5584-4969-972A-887B1C3751AD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1BF41-ED13-4BC5-B427-FE12F7E7622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8FC13-07AE-46B6-A43B-6FA648B2483D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68C8A-455E-4059-B156-9A2BA90DC5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6C841-FFC3-4A83-9A88-F4D69A1DFAAD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EC613-08B7-48DA-BAF6-3B1BD5480E6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13EC-3D7B-462F-AFC6-5E57B7FEF613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C928C-7FF5-47F3-BA2C-97E72E6CD5D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CD973-7392-4FD2-86FF-AC823CB2AE66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767B6-3E35-4D03-B7C2-92B2999FE24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2.bin"/><Relationship Id="rId26" Type="http://schemas.openxmlformats.org/officeDocument/2006/relationships/image" Target="../media/image14.jpeg"/><Relationship Id="rId3" Type="http://schemas.openxmlformats.org/officeDocument/2006/relationships/slideLayout" Target="../slideLayouts/slideLayout14.xml"/><Relationship Id="rId21" Type="http://schemas.openxmlformats.org/officeDocument/2006/relationships/oleObject" Target="../embeddings/oleObject5.bin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oleObject" Target="../embeddings/oleObject1.bin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.png"/><Relationship Id="rId20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2.jpeg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23" Type="http://schemas.openxmlformats.org/officeDocument/2006/relationships/image" Target="../media/image11.jpeg"/><Relationship Id="rId28" Type="http://schemas.openxmlformats.org/officeDocument/2006/relationships/image" Target="../media/image16.png"/><Relationship Id="rId10" Type="http://schemas.openxmlformats.org/officeDocument/2006/relationships/slideLayout" Target="../slideLayouts/slideLayout21.xml"/><Relationship Id="rId19" Type="http://schemas.openxmlformats.org/officeDocument/2006/relationships/oleObject" Target="../embeddings/oleObject3.bin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Relationship Id="rId22" Type="http://schemas.openxmlformats.org/officeDocument/2006/relationships/image" Target="../media/image10.png"/><Relationship Id="rId27" Type="http://schemas.openxmlformats.org/officeDocument/2006/relationships/image" Target="../media/image1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BB039087-D8DC-4E00-83DA-122C2FC90017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EE08183F-BBA3-4CCD-9F42-6139C548F66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88CE"/>
          </a:solidFill>
          <a:ln w="9525">
            <a:noFill/>
            <a:miter lim="800000"/>
            <a:headEnd/>
            <a:tailEnd/>
          </a:ln>
        </p:spPr>
      </p:pic>
      <p:pic>
        <p:nvPicPr>
          <p:cNvPr id="8200" name="Picture 9" descr="unisVET_logotip2_NB_pantone_curv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093D0"/>
              </a:clrFrom>
              <a:clrTo>
                <a:srgbClr val="0093D0">
                  <a:alpha val="0"/>
                </a:srgbClr>
              </a:clrTo>
            </a:clrChange>
          </a:blip>
          <a:srcRect b="2031"/>
          <a:stretch>
            <a:fillRect/>
          </a:stretch>
        </p:blipFill>
        <p:spPr bwMode="auto">
          <a:xfrm>
            <a:off x="539750" y="61913"/>
            <a:ext cx="79216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 w="9525">
            <a:noFill/>
            <a:miter lim="800000"/>
            <a:headEnd/>
            <a:tailEnd/>
          </a:ln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9" descr="unisVET_logotip_PB_pantone_curv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1026" name="Image" r:id="rId17" imgW="2882540" imgH="875882" progId="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692275" y="6308725"/>
          <a:ext cx="503238" cy="363538"/>
        </p:xfrm>
        <a:graphic>
          <a:graphicData uri="http://schemas.openxmlformats.org/presentationml/2006/ole">
            <p:oleObj spid="_x0000_s1027" name="Image" r:id="rId18" imgW="1053597" imgH="761636" progId="">
              <p:embed/>
            </p:oleObj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2987675" y="6524625"/>
          <a:ext cx="1079500" cy="219075"/>
        </p:xfrm>
        <a:graphic>
          <a:graphicData uri="http://schemas.openxmlformats.org/presentationml/2006/ole">
            <p:oleObj spid="_x0000_s1028" name="Image" r:id="rId19" imgW="2311111" imgH="469841" progId="">
              <p:embed/>
            </p:oleObj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/>
        </p:nvGraphicFramePr>
        <p:xfrm>
          <a:off x="4643438" y="6237288"/>
          <a:ext cx="1150937" cy="381000"/>
        </p:xfrm>
        <a:graphic>
          <a:graphicData uri="http://schemas.openxmlformats.org/presentationml/2006/ole">
            <p:oleObj spid="_x0000_s1029" name="Image" r:id="rId20" imgW="1955556" imgH="647391" progId="">
              <p:embed/>
            </p:oleObj>
          </a:graphicData>
        </a:graphic>
      </p:graphicFrame>
      <p:graphicFrame>
        <p:nvGraphicFramePr>
          <p:cNvPr id="1030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1030" name="Image" r:id="rId21" imgW="875882" imgH="1015515" progId="">
              <p:embed/>
            </p:oleObj>
          </a:graphicData>
        </a:graphic>
      </p:graphicFrame>
      <p:pic>
        <p:nvPicPr>
          <p:cNvPr id="1035" name="Picture 22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516688" y="6237288"/>
            <a:ext cx="692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073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23507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73763" y="6245225"/>
            <a:ext cx="46037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24AB97D1-14E4-41BB-AE51-B7C515C3F9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41" name="Picture 26" descr="C:\Users\julijana\Documents\DOKUMENTI - JULIJANA\ESS - unisVET\LOGOTIPI za ESS\Seš Celje\LOGO SEŠ BARVNI MODER - obrezan.jpg"/>
          <p:cNvPicPr>
            <a:picLocks noChangeAspect="1" noChangeArrowheads="1"/>
          </p:cNvPicPr>
          <p:nvPr userDrawn="1"/>
        </p:nvPicPr>
        <p:blipFill>
          <a:blip r:embed="rId23"/>
          <a:srcRect/>
          <a:stretch>
            <a:fillRect/>
          </a:stretch>
        </p:blipFill>
        <p:spPr bwMode="auto">
          <a:xfrm>
            <a:off x="5867400" y="6237288"/>
            <a:ext cx="6334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27"/>
          <p:cNvPicPr>
            <a:picLocks noChangeAspect="1" noChangeArrowheads="1"/>
          </p:cNvPicPr>
          <p:nvPr userDrawn="1"/>
        </p:nvPicPr>
        <p:blipFill>
          <a:blip r:embed="rId24"/>
          <a:srcRect/>
          <a:stretch>
            <a:fillRect/>
          </a:stretch>
        </p:blipFill>
        <p:spPr bwMode="auto">
          <a:xfrm>
            <a:off x="7235825" y="6308725"/>
            <a:ext cx="4318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0" descr="G:\BRIGITA\LOGOTIPI\MSS1.bmp"/>
          <p:cNvPicPr>
            <a:picLocks noChangeAspect="1" noChangeArrowheads="1"/>
          </p:cNvPicPr>
          <p:nvPr userDrawn="1"/>
        </p:nvPicPr>
        <p:blipFill>
          <a:blip r:embed="rId25"/>
          <a:srcRect/>
          <a:stretch>
            <a:fillRect/>
          </a:stretch>
        </p:blipFill>
        <p:spPr bwMode="auto">
          <a:xfrm>
            <a:off x="539750" y="333375"/>
            <a:ext cx="25923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11" descr="glava ravnatelj"/>
          <p:cNvPicPr>
            <a:picLocks noChangeAspect="1" noChangeArrowheads="1"/>
          </p:cNvPicPr>
          <p:nvPr userDrawn="1"/>
        </p:nvPicPr>
        <p:blipFill>
          <a:blip r:embed="rId26"/>
          <a:srcRect/>
          <a:stretch>
            <a:fillRect/>
          </a:stretch>
        </p:blipFill>
        <p:spPr bwMode="auto">
          <a:xfrm>
            <a:off x="7667625" y="6165850"/>
            <a:ext cx="919163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4"/>
          <p:cNvPicPr>
            <a:picLocks noChangeAspect="1" noChangeArrowheads="1"/>
          </p:cNvPicPr>
          <p:nvPr userDrawn="1"/>
        </p:nvPicPr>
        <p:blipFill>
          <a:blip r:embed="rId27"/>
          <a:srcRect/>
          <a:stretch>
            <a:fillRect/>
          </a:stretch>
        </p:blipFill>
        <p:spPr bwMode="auto">
          <a:xfrm>
            <a:off x="2195513" y="6381750"/>
            <a:ext cx="7921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l-SI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l-SI"/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l-SI"/>
          </a:p>
        </p:txBody>
      </p:sp>
      <p:sp>
        <p:nvSpPr>
          <p:cNvPr id="1054" name="Rectangle 30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l-SI"/>
          </a:p>
        </p:txBody>
      </p:sp>
      <p:pic>
        <p:nvPicPr>
          <p:cNvPr id="2" name="Picture 31"/>
          <p:cNvPicPr>
            <a:picLocks noChangeAspect="1" noChangeArrowheads="1"/>
          </p:cNvPicPr>
          <p:nvPr userDrawn="1"/>
        </p:nvPicPr>
        <p:blipFill>
          <a:blip r:embed="rId28"/>
          <a:srcRect/>
          <a:stretch>
            <a:fillRect/>
          </a:stretch>
        </p:blipFill>
        <p:spPr bwMode="auto">
          <a:xfrm>
            <a:off x="3492500" y="6165850"/>
            <a:ext cx="1019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1" r:id="rId2"/>
    <p:sldLayoutId id="214748384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4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 idx="4294967295"/>
          </p:nvPr>
        </p:nvSpPr>
        <p:spPr>
          <a:xfrm>
            <a:off x="642938" y="1785926"/>
            <a:ext cx="7772400" cy="3143272"/>
          </a:xfrm>
        </p:spPr>
        <p:txBody>
          <a:bodyPr/>
          <a:lstStyle/>
          <a:p>
            <a:pPr algn="ctr"/>
            <a:r>
              <a:rPr lang="sl-SI" dirty="0" smtClean="0"/>
              <a:t>OPREDELITEV MERIL ZA VREDNOTENJE IN PRIZNAVANJE NEFORMALNO</a:t>
            </a:r>
            <a:br>
              <a:rPr lang="sl-SI" dirty="0" smtClean="0"/>
            </a:br>
            <a:r>
              <a:rPr lang="sl-SI" dirty="0" smtClean="0"/>
              <a:t>                  PRIDOBLJENEGA ZNANJA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1800" dirty="0" smtClean="0"/>
              <a:t>Aljoša Bradač, ŠC Ptuj,</a:t>
            </a:r>
            <a:br>
              <a:rPr lang="sl-SI" sz="1800" dirty="0" smtClean="0"/>
            </a:br>
            <a:r>
              <a:rPr lang="sl-SI" sz="1800" dirty="0" smtClean="0"/>
              <a:t>Olimje, 20. 10. 2011</a:t>
            </a:r>
            <a:endParaRPr lang="sl-SI" dirty="0" smtClean="0">
              <a:solidFill>
                <a:schemeClr val="bg1"/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1357290" y="4643446"/>
            <a:ext cx="6400800" cy="754054"/>
          </a:xfrm>
        </p:spPr>
        <p:txBody>
          <a:bodyPr>
            <a:normAutofit fontScale="47500" lnSpcReduction="20000"/>
          </a:bodyPr>
          <a:lstStyle/>
          <a:p>
            <a:pPr marL="0" indent="0" algn="r">
              <a:buFontTx/>
              <a:buNone/>
            </a:pPr>
            <a:endParaRPr lang="sl-SI" sz="2000" dirty="0" smtClean="0"/>
          </a:p>
          <a:p>
            <a:pPr marL="0" indent="0" algn="r">
              <a:buFontTx/>
              <a:buNone/>
            </a:pPr>
            <a:endParaRPr lang="sl-SI" sz="2000" dirty="0" smtClean="0"/>
          </a:p>
          <a:p>
            <a:pPr marL="0" indent="0" algn="ctr">
              <a:buFontTx/>
              <a:buNone/>
            </a:pPr>
            <a:r>
              <a:rPr lang="sl-SI" sz="2200" dirty="0" smtClean="0"/>
              <a:t>Projekt </a:t>
            </a:r>
            <a:r>
              <a:rPr lang="sl-SI" sz="2200" dirty="0" err="1" smtClean="0"/>
              <a:t>unisVET</a:t>
            </a:r>
            <a:endParaRPr lang="sl-SI" sz="2200" dirty="0" smtClean="0"/>
          </a:p>
          <a:p>
            <a:pPr marL="0" indent="0" algn="ctr">
              <a:buFontTx/>
              <a:buNone/>
            </a:pPr>
            <a:r>
              <a:rPr lang="sl-SI" sz="2200" dirty="0" smtClean="0"/>
              <a:t>OP 13.2.3.1.03.0001</a:t>
            </a:r>
            <a:endParaRPr lang="en-GB" sz="2000" dirty="0" smtClean="0"/>
          </a:p>
          <a:p>
            <a:pPr marL="0" indent="0" algn="r">
              <a:buFontTx/>
              <a:buNone/>
            </a:pPr>
            <a:endParaRPr lang="sl-SI" sz="2000" dirty="0" smtClean="0"/>
          </a:p>
          <a:p>
            <a:pPr marL="0" indent="0" algn="r">
              <a:buFontTx/>
              <a:buNone/>
            </a:pPr>
            <a:endParaRPr lang="sl-SI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dirty="0" smtClean="0"/>
              <a:t>LETO 2011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Nadaljujemo z usposabljanji šolskih kolektivov v sodelovanju s skupinama MUD in OIN </a:t>
            </a:r>
          </a:p>
          <a:p>
            <a:pPr eaLnBrk="1" hangingPunct="1"/>
            <a:r>
              <a:rPr lang="sl-SI" dirty="0" smtClean="0"/>
              <a:t>Večina kolektivov se je že pozitivno odzvala na našo ponudbo in nas povabila na šolo</a:t>
            </a:r>
          </a:p>
          <a:p>
            <a:pPr eaLnBrk="1" hangingPunct="1"/>
            <a:r>
              <a:rPr lang="sl-SI" dirty="0" smtClean="0"/>
              <a:t>Kolektivi so pokazali veliko zanimanja za priznavanje NPPZ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LETO 2011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Dopolnjujemo naš model</a:t>
            </a:r>
          </a:p>
          <a:p>
            <a:pPr eaLnBrk="1" hangingPunct="1"/>
            <a:r>
              <a:rPr lang="sl-SI" dirty="0" smtClean="0"/>
              <a:t>Izvajamo tudi sprotno evalvacijo s kratkim vprašalnikom, da bi lahko ocenili učinek našega dosedanjega dela</a:t>
            </a:r>
          </a:p>
          <a:p>
            <a:pPr eaLnBrk="1" hangingPunct="1"/>
            <a:r>
              <a:rPr lang="sl-SI" dirty="0" smtClean="0"/>
              <a:t>Ugotavljamo, da se je klima glede priznavanja NPPZ izboljšala, da pa bo potrebna še dodatna promocija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ŠOLSKO LETO 2011/2012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Še v koledarskem letu 2011 načrtujemo usposabljanja v kolektivih, ki se takšnega usposabljanja še niso </a:t>
            </a:r>
            <a:r>
              <a:rPr lang="sl-SI" dirty="0" smtClean="0"/>
              <a:t>udeležili </a:t>
            </a:r>
          </a:p>
          <a:p>
            <a:r>
              <a:rPr lang="sl-SI" dirty="0" smtClean="0"/>
              <a:t>Dopolnili in nadgradili bomo naš model glede na odzive in prakso</a:t>
            </a:r>
            <a:endParaRPr lang="sl-SI" dirty="0" smtClean="0"/>
          </a:p>
          <a:p>
            <a:r>
              <a:rPr lang="sl-SI" dirty="0" err="1" smtClean="0"/>
              <a:t>Evalvirali</a:t>
            </a:r>
            <a:r>
              <a:rPr lang="sl-SI" dirty="0" smtClean="0"/>
              <a:t> bomo naše delo in določili smernice za delovanje na našem področju v </a:t>
            </a:r>
            <a:r>
              <a:rPr lang="sl-SI" dirty="0" smtClean="0"/>
              <a:t>prihodnosti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ŠOLSKO LETO 2011/2012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Delovali bomo v smeri poenotenja metod priznavanja NPPZ v </a:t>
            </a:r>
            <a:r>
              <a:rPr lang="sl-SI" dirty="0" smtClean="0"/>
              <a:t>Sloveniji</a:t>
            </a:r>
          </a:p>
          <a:p>
            <a:r>
              <a:rPr lang="sl-SI" dirty="0" smtClean="0"/>
              <a:t>Promovirali bomo priznavanje NPPZ na slovenskih šolah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dirty="0" smtClean="0"/>
          </a:p>
          <a:p>
            <a:pPr eaLnBrk="1" hangingPunct="1"/>
            <a:endParaRPr lang="sl-SI" dirty="0" smtClean="0"/>
          </a:p>
          <a:p>
            <a:pPr eaLnBrk="1" hangingPunct="1"/>
            <a:endParaRPr lang="sl-SI" dirty="0" smtClean="0"/>
          </a:p>
          <a:p>
            <a:pPr algn="ctr" eaLnBrk="1" hangingPunct="1"/>
            <a:r>
              <a:rPr lang="sl-SI" dirty="0" smtClean="0"/>
              <a:t>HVALA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155</Words>
  <Application>Microsoft Office PowerPoint</Application>
  <PresentationFormat>Diaprojekcija na zaslonu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Načrt po meri</vt:lpstr>
      <vt:lpstr>3_Default Design</vt:lpstr>
      <vt:lpstr>Image</vt:lpstr>
      <vt:lpstr>OPREDELITEV MERIL ZA VREDNOTENJE IN PRIZNAVANJE NEFORMALNO                   PRIDOBLJENEGA ZNANJA  Aljoša Bradač, ŠC Ptuj, Olimje, 20. 10. 2011</vt:lpstr>
      <vt:lpstr>LETO 2011</vt:lpstr>
      <vt:lpstr>LETO 2011</vt:lpstr>
      <vt:lpstr>ŠOLSKO LETO 2011/2012</vt:lpstr>
      <vt:lpstr>ŠOLSKO LETO 2011/2012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Aljosa</cp:lastModifiedBy>
  <cp:revision>44</cp:revision>
  <dcterms:created xsi:type="dcterms:W3CDTF">2008-06-22T20:46:41Z</dcterms:created>
  <dcterms:modified xsi:type="dcterms:W3CDTF">2011-10-17T05:29:28Z</dcterms:modified>
</cp:coreProperties>
</file>