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25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288" r:id="rId18"/>
  </p:sldIdLst>
  <p:sldSz cx="9144000" cy="6858000" type="screen4x3"/>
  <p:notesSz cx="6797675" cy="987425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800000"/>
    <a:srgbClr val="FF9900"/>
    <a:srgbClr val="C30FD1"/>
    <a:srgbClr val="663300"/>
    <a:srgbClr val="FF330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51" autoAdjust="0"/>
  </p:normalViewPr>
  <p:slideViewPr>
    <p:cSldViewPr>
      <p:cViewPr varScale="1">
        <p:scale>
          <a:sx n="65" d="100"/>
          <a:sy n="65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6BF6754-9A5E-4E72-AD5A-9D39C048A69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001545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28575" y="836613"/>
            <a:ext cx="9151938" cy="6048375"/>
          </a:xfrm>
          <a:custGeom>
            <a:avLst/>
            <a:gdLst>
              <a:gd name="T0" fmla="*/ 0 w 1043"/>
              <a:gd name="T1" fmla="*/ 4309 h 4354"/>
              <a:gd name="T2" fmla="*/ 0 w 1043"/>
              <a:gd name="T3" fmla="*/ 0 h 4354"/>
              <a:gd name="T4" fmla="*/ 1043 w 1043"/>
              <a:gd name="T5" fmla="*/ 0 h 4354"/>
              <a:gd name="T6" fmla="*/ 1043 w 1043"/>
              <a:gd name="T7" fmla="*/ 4354 h 4354"/>
              <a:gd name="T8" fmla="*/ 0 w 1043"/>
              <a:gd name="T9" fmla="*/ 4354 h 4354"/>
              <a:gd name="T10" fmla="*/ 0 w 1043"/>
              <a:gd name="T11" fmla="*/ 4309 h 43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3" h="4354">
                <a:moveTo>
                  <a:pt x="0" y="4309"/>
                </a:moveTo>
                <a:lnTo>
                  <a:pt x="0" y="0"/>
                </a:lnTo>
                <a:lnTo>
                  <a:pt x="1043" y="0"/>
                </a:lnTo>
                <a:lnTo>
                  <a:pt x="1043" y="4354"/>
                </a:lnTo>
                <a:lnTo>
                  <a:pt x="0" y="4354"/>
                </a:lnTo>
                <a:lnTo>
                  <a:pt x="0" y="4309"/>
                </a:lnTo>
                <a:close/>
              </a:path>
            </a:pathLst>
          </a:custGeom>
          <a:solidFill>
            <a:srgbClr val="F9F6E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-36513" y="836613"/>
            <a:ext cx="9180513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36513" y="0"/>
            <a:ext cx="1581151" cy="688657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35150" y="547688"/>
            <a:ext cx="6983413" cy="73025"/>
            <a:chOff x="1156" y="345"/>
            <a:chExt cx="4399" cy="46"/>
          </a:xfrm>
        </p:grpSpPr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1156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1338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1519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1701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883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2064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2244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2426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2607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2789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2971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auto">
            <a:xfrm>
              <a:off x="3152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3333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3515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auto">
            <a:xfrm>
              <a:off x="3696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auto">
            <a:xfrm>
              <a:off x="3878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auto">
            <a:xfrm>
              <a:off x="4060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7"/>
            <p:cNvSpPr>
              <a:spLocks noChangeArrowheads="1"/>
            </p:cNvSpPr>
            <p:nvPr/>
          </p:nvSpPr>
          <p:spPr bwMode="auto">
            <a:xfrm>
              <a:off x="4241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4421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auto">
            <a:xfrm>
              <a:off x="4603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auto">
            <a:xfrm>
              <a:off x="4784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1"/>
            <p:cNvSpPr>
              <a:spLocks noChangeArrowheads="1"/>
            </p:cNvSpPr>
            <p:nvPr/>
          </p:nvSpPr>
          <p:spPr bwMode="auto">
            <a:xfrm>
              <a:off x="4966" y="347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2"/>
            <p:cNvSpPr>
              <a:spLocks noChangeArrowheads="1"/>
            </p:cNvSpPr>
            <p:nvPr/>
          </p:nvSpPr>
          <p:spPr bwMode="auto">
            <a:xfrm>
              <a:off x="5148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5329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>
              <a:off x="5510" y="34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5"/>
          <p:cNvGrpSpPr>
            <a:grpSpLocks/>
          </p:cNvGrpSpPr>
          <p:nvPr/>
        </p:nvGrpSpPr>
        <p:grpSpPr bwMode="auto">
          <a:xfrm>
            <a:off x="1836738" y="258763"/>
            <a:ext cx="6983412" cy="73025"/>
            <a:chOff x="1157" y="163"/>
            <a:chExt cx="4399" cy="46"/>
          </a:xfrm>
        </p:grpSpPr>
        <p:sp>
          <p:nvSpPr>
            <p:cNvPr id="34" name="Oval 36"/>
            <p:cNvSpPr>
              <a:spLocks noChangeArrowheads="1"/>
            </p:cNvSpPr>
            <p:nvPr/>
          </p:nvSpPr>
          <p:spPr bwMode="auto">
            <a:xfrm>
              <a:off x="1157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7"/>
            <p:cNvSpPr>
              <a:spLocks noChangeArrowheads="1"/>
            </p:cNvSpPr>
            <p:nvPr/>
          </p:nvSpPr>
          <p:spPr bwMode="auto">
            <a:xfrm>
              <a:off x="1339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8"/>
            <p:cNvSpPr>
              <a:spLocks noChangeArrowheads="1"/>
            </p:cNvSpPr>
            <p:nvPr/>
          </p:nvSpPr>
          <p:spPr bwMode="auto">
            <a:xfrm>
              <a:off x="1520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9"/>
            <p:cNvSpPr>
              <a:spLocks noChangeArrowheads="1"/>
            </p:cNvSpPr>
            <p:nvPr/>
          </p:nvSpPr>
          <p:spPr bwMode="auto">
            <a:xfrm>
              <a:off x="1702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0"/>
            <p:cNvSpPr>
              <a:spLocks noChangeArrowheads="1"/>
            </p:cNvSpPr>
            <p:nvPr/>
          </p:nvSpPr>
          <p:spPr bwMode="auto">
            <a:xfrm>
              <a:off x="1884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41"/>
            <p:cNvSpPr>
              <a:spLocks noChangeArrowheads="1"/>
            </p:cNvSpPr>
            <p:nvPr/>
          </p:nvSpPr>
          <p:spPr bwMode="auto">
            <a:xfrm>
              <a:off x="2065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2"/>
            <p:cNvSpPr>
              <a:spLocks noChangeArrowheads="1"/>
            </p:cNvSpPr>
            <p:nvPr/>
          </p:nvSpPr>
          <p:spPr bwMode="auto">
            <a:xfrm>
              <a:off x="2245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3"/>
            <p:cNvSpPr>
              <a:spLocks noChangeArrowheads="1"/>
            </p:cNvSpPr>
            <p:nvPr/>
          </p:nvSpPr>
          <p:spPr bwMode="auto">
            <a:xfrm>
              <a:off x="2427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4"/>
            <p:cNvSpPr>
              <a:spLocks noChangeArrowheads="1"/>
            </p:cNvSpPr>
            <p:nvPr/>
          </p:nvSpPr>
          <p:spPr bwMode="auto">
            <a:xfrm>
              <a:off x="2608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5"/>
            <p:cNvSpPr>
              <a:spLocks noChangeArrowheads="1"/>
            </p:cNvSpPr>
            <p:nvPr/>
          </p:nvSpPr>
          <p:spPr bwMode="auto">
            <a:xfrm>
              <a:off x="2790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46"/>
            <p:cNvSpPr>
              <a:spLocks noChangeArrowheads="1"/>
            </p:cNvSpPr>
            <p:nvPr/>
          </p:nvSpPr>
          <p:spPr bwMode="auto">
            <a:xfrm>
              <a:off x="2972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7"/>
            <p:cNvSpPr>
              <a:spLocks noChangeArrowheads="1"/>
            </p:cNvSpPr>
            <p:nvPr/>
          </p:nvSpPr>
          <p:spPr bwMode="auto">
            <a:xfrm>
              <a:off x="3153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48"/>
            <p:cNvSpPr>
              <a:spLocks noChangeArrowheads="1"/>
            </p:cNvSpPr>
            <p:nvPr/>
          </p:nvSpPr>
          <p:spPr bwMode="auto">
            <a:xfrm>
              <a:off x="3334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9"/>
            <p:cNvSpPr>
              <a:spLocks noChangeArrowheads="1"/>
            </p:cNvSpPr>
            <p:nvPr/>
          </p:nvSpPr>
          <p:spPr bwMode="auto">
            <a:xfrm>
              <a:off x="3516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50"/>
            <p:cNvSpPr>
              <a:spLocks noChangeArrowheads="1"/>
            </p:cNvSpPr>
            <p:nvPr/>
          </p:nvSpPr>
          <p:spPr bwMode="auto">
            <a:xfrm>
              <a:off x="3697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51"/>
            <p:cNvSpPr>
              <a:spLocks noChangeArrowheads="1"/>
            </p:cNvSpPr>
            <p:nvPr/>
          </p:nvSpPr>
          <p:spPr bwMode="auto">
            <a:xfrm>
              <a:off x="3879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2"/>
            <p:cNvSpPr>
              <a:spLocks noChangeArrowheads="1"/>
            </p:cNvSpPr>
            <p:nvPr/>
          </p:nvSpPr>
          <p:spPr bwMode="auto">
            <a:xfrm>
              <a:off x="4061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53"/>
            <p:cNvSpPr>
              <a:spLocks noChangeArrowheads="1"/>
            </p:cNvSpPr>
            <p:nvPr/>
          </p:nvSpPr>
          <p:spPr bwMode="auto">
            <a:xfrm>
              <a:off x="4242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54"/>
            <p:cNvSpPr>
              <a:spLocks noChangeArrowheads="1"/>
            </p:cNvSpPr>
            <p:nvPr/>
          </p:nvSpPr>
          <p:spPr bwMode="auto">
            <a:xfrm>
              <a:off x="4422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55"/>
            <p:cNvSpPr>
              <a:spLocks noChangeArrowheads="1"/>
            </p:cNvSpPr>
            <p:nvPr/>
          </p:nvSpPr>
          <p:spPr bwMode="auto">
            <a:xfrm>
              <a:off x="4604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56"/>
            <p:cNvSpPr>
              <a:spLocks noChangeArrowheads="1"/>
            </p:cNvSpPr>
            <p:nvPr/>
          </p:nvSpPr>
          <p:spPr bwMode="auto">
            <a:xfrm>
              <a:off x="4785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7"/>
            <p:cNvSpPr>
              <a:spLocks noChangeArrowheads="1"/>
            </p:cNvSpPr>
            <p:nvPr/>
          </p:nvSpPr>
          <p:spPr bwMode="auto">
            <a:xfrm>
              <a:off x="4967" y="165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58"/>
            <p:cNvSpPr>
              <a:spLocks noChangeArrowheads="1"/>
            </p:cNvSpPr>
            <p:nvPr/>
          </p:nvSpPr>
          <p:spPr bwMode="auto">
            <a:xfrm>
              <a:off x="5149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9"/>
            <p:cNvSpPr>
              <a:spLocks noChangeArrowheads="1"/>
            </p:cNvSpPr>
            <p:nvPr/>
          </p:nvSpPr>
          <p:spPr bwMode="auto">
            <a:xfrm>
              <a:off x="5330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60"/>
            <p:cNvSpPr>
              <a:spLocks noChangeArrowheads="1"/>
            </p:cNvSpPr>
            <p:nvPr/>
          </p:nvSpPr>
          <p:spPr bwMode="auto">
            <a:xfrm>
              <a:off x="5511" y="163"/>
              <a:ext cx="45" cy="44"/>
            </a:xfrm>
            <a:prstGeom prst="ellipse">
              <a:avLst/>
            </a:prstGeom>
            <a:solidFill>
              <a:srgbClr val="808080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9" name="Object 61"/>
          <p:cNvGraphicFramePr>
            <a:graphicFrameLocks noChangeAspect="1"/>
          </p:cNvGraphicFramePr>
          <p:nvPr/>
        </p:nvGraphicFramePr>
        <p:xfrm>
          <a:off x="7821613" y="4621213"/>
          <a:ext cx="1169987" cy="1400175"/>
        </p:xfrm>
        <a:graphic>
          <a:graphicData uri="http://schemas.openxmlformats.org/presentationml/2006/ole">
            <p:oleObj spid="_x0000_s37896" name="Photo Editor fotografija" r:id="rId3" imgW="2847619" imgH="3409524" progId="">
              <p:embed/>
            </p:oleObj>
          </a:graphicData>
        </a:graphic>
      </p:graphicFrame>
      <p:graphicFrame>
        <p:nvGraphicFramePr>
          <p:cNvPr id="60" name="Object 62"/>
          <p:cNvGraphicFramePr>
            <a:graphicFrameLocks noChangeAspect="1"/>
          </p:cNvGraphicFramePr>
          <p:nvPr/>
        </p:nvGraphicFramePr>
        <p:xfrm>
          <a:off x="7772400" y="6008688"/>
          <a:ext cx="1219200" cy="696912"/>
        </p:xfrm>
        <a:graphic>
          <a:graphicData uri="http://schemas.openxmlformats.org/presentationml/2006/ole">
            <p:oleObj spid="_x0000_s37897" name="Photo Editor fotografija" r:id="rId4" imgW="2847619" imgH="1628571" progId="">
              <p:embed/>
            </p:oleObj>
          </a:graphicData>
        </a:graphic>
      </p:graphicFrame>
      <p:sp>
        <p:nvSpPr>
          <p:cNvPr id="61" name="Freeform 63"/>
          <p:cNvSpPr>
            <a:spLocks/>
          </p:cNvSpPr>
          <p:nvPr/>
        </p:nvSpPr>
        <p:spPr bwMode="auto">
          <a:xfrm>
            <a:off x="0" y="3562350"/>
            <a:ext cx="1600200" cy="3371850"/>
          </a:xfrm>
          <a:custGeom>
            <a:avLst/>
            <a:gdLst>
              <a:gd name="T0" fmla="*/ 0 w 590"/>
              <a:gd name="T1" fmla="*/ 2132 h 2132"/>
              <a:gd name="T2" fmla="*/ 408 w 590"/>
              <a:gd name="T3" fmla="*/ 2132 h 2132"/>
              <a:gd name="T4" fmla="*/ 590 w 590"/>
              <a:gd name="T5" fmla="*/ 46 h 2132"/>
              <a:gd name="T6" fmla="*/ 0 w 590"/>
              <a:gd name="T7" fmla="*/ 0 h 2132"/>
              <a:gd name="T8" fmla="*/ 0 w 590"/>
              <a:gd name="T9" fmla="*/ 2132 h 2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0" h="2132">
                <a:moveTo>
                  <a:pt x="0" y="2132"/>
                </a:moveTo>
                <a:lnTo>
                  <a:pt x="408" y="2132"/>
                </a:lnTo>
                <a:lnTo>
                  <a:pt x="590" y="46"/>
                </a:lnTo>
                <a:lnTo>
                  <a:pt x="0" y="0"/>
                </a:lnTo>
                <a:lnTo>
                  <a:pt x="0" y="2132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886200"/>
            <a:ext cx="6767513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9900"/>
                </a:solidFill>
                <a:latin typeface="EurostileT" pitchFamily="34" charset="0"/>
              </a:defRPr>
            </a:lvl1pPr>
          </a:lstStyle>
          <a:p>
            <a:r>
              <a:rPr lang="en-US"/>
              <a:t>Kliknite, če želite urediti slog podnaslova matrice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692275" y="1768475"/>
            <a:ext cx="6765925" cy="1736725"/>
          </a:xfrm>
        </p:spPr>
        <p:txBody>
          <a:bodyPr anchor="b" anchorCtr="1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Kliknite, če želite urediti slog naslova matrice</a:t>
            </a:r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11BE-613B-43BB-94A5-5134457D8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6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8261A-F686-4718-893E-7AFACE7F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79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04013" y="115888"/>
            <a:ext cx="1982787" cy="6015037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55650" y="115888"/>
            <a:ext cx="5795963" cy="6015037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DD02-3505-405A-854A-B3099F06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18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13BEA-1E68-4B64-B381-F8DC4912C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55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11D93-B5A8-449C-94DD-7B291A742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9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368CC-F78C-48F1-B9D7-C57FAD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86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3276-5539-4313-8CAF-DEA8FEBF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7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742E-9EDE-46F9-AEC7-EA8CBD449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39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DF5C7-7FFB-4E39-9ABF-00DA8AD8D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18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CB22-9A17-4FD8-81C5-FEC8DCBFA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19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9277-3A4F-4065-B919-038752B70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71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15888"/>
            <a:ext cx="70564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Kliknite, če želite urediti slog naslova matrice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Kliknite, če želite urediti sloge besedila matrice</a:t>
            </a:r>
          </a:p>
          <a:p>
            <a:pPr lvl="1"/>
            <a:r>
              <a:rPr lang="en-US" smtClean="0"/>
              <a:t>Druga raven</a:t>
            </a:r>
          </a:p>
          <a:p>
            <a:pPr lvl="2"/>
            <a:r>
              <a:rPr lang="en-US" smtClean="0"/>
              <a:t>Tretja raven</a:t>
            </a:r>
          </a:p>
          <a:p>
            <a:pPr lvl="3"/>
            <a:r>
              <a:rPr lang="en-US" smtClean="0"/>
              <a:t>Četrta raven</a:t>
            </a:r>
          </a:p>
          <a:p>
            <a:pPr lvl="4"/>
            <a:r>
              <a:rPr lang="en-US" smtClean="0"/>
              <a:t>Peta raven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278563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Center </a:t>
            </a:r>
            <a:r>
              <a:rPr lang="sl-SI"/>
              <a:t>RS </a:t>
            </a:r>
            <a:r>
              <a:rPr lang="en-US"/>
              <a:t>za </a:t>
            </a:r>
            <a:r>
              <a:rPr lang="sl-SI"/>
              <a:t>poklicno izobraževanje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FA775FA-EDCF-4A4E-88EB-CABD1E5D0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1052513"/>
            <a:ext cx="9180513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717550" cy="688498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0" name="Picture 8" descr="logo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6675"/>
            <a:ext cx="10747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Freeform 9"/>
          <p:cNvSpPr>
            <a:spLocks/>
          </p:cNvSpPr>
          <p:nvPr/>
        </p:nvSpPr>
        <p:spPr bwMode="auto">
          <a:xfrm>
            <a:off x="0" y="3486150"/>
            <a:ext cx="900113" cy="3371850"/>
          </a:xfrm>
          <a:custGeom>
            <a:avLst/>
            <a:gdLst>
              <a:gd name="T0" fmla="*/ 0 w 590"/>
              <a:gd name="T1" fmla="*/ 2132 h 2132"/>
              <a:gd name="T2" fmla="*/ 408 w 590"/>
              <a:gd name="T3" fmla="*/ 2132 h 2132"/>
              <a:gd name="T4" fmla="*/ 590 w 590"/>
              <a:gd name="T5" fmla="*/ 46 h 2132"/>
              <a:gd name="T6" fmla="*/ 0 w 590"/>
              <a:gd name="T7" fmla="*/ 0 h 2132"/>
              <a:gd name="T8" fmla="*/ 0 w 590"/>
              <a:gd name="T9" fmla="*/ 2132 h 2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0" h="2132">
                <a:moveTo>
                  <a:pt x="0" y="2132"/>
                </a:moveTo>
                <a:lnTo>
                  <a:pt x="408" y="2132"/>
                </a:lnTo>
                <a:lnTo>
                  <a:pt x="590" y="46"/>
                </a:lnTo>
                <a:lnTo>
                  <a:pt x="0" y="0"/>
                </a:lnTo>
                <a:lnTo>
                  <a:pt x="0" y="2132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100">
        <p:tmplLst>
          <p:tmpl lvl="1">
            <p:tnLst>
              <p:par>
                <p:cTn presetID="1" presetClass="entr" presetSubtype="0" fill="hold" nodeType="after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79" grpId="0" animBg="1"/>
      <p:bldP spid="3081" grpId="0" animBg="1"/>
    </p:bld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Eurostile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Times New Roman" pitchFamily="18" charset="0"/>
        <a:buChar char="−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Times New Roman" pitchFamily="18" charset="0"/>
        <a:buChar char="−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»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»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»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»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»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47813" y="2276475"/>
            <a:ext cx="7412037" cy="1470025"/>
          </a:xfrm>
          <a:effectLst>
            <a:outerShdw dist="53882" dir="2700000" algn="ctr" rotWithShape="0">
              <a:srgbClr val="C0C0C0"/>
            </a:outerShdw>
          </a:effectLst>
        </p:spPr>
        <p:txBody>
          <a:bodyPr anchor="ctr" anchorCtr="0"/>
          <a:lstStyle/>
          <a:p>
            <a:r>
              <a:rPr lang="sl-SI" sz="3200" b="1">
                <a:solidFill>
                  <a:srgbClr val="800000"/>
                </a:solidFill>
                <a:effectLst/>
                <a:latin typeface="Arial Rounded MT Bold" pitchFamily="34" charset="0"/>
              </a:rPr>
              <a:t>Vodniki za organizacijo in izvedbo praktičnega usposabljanja z </a:t>
            </a:r>
            <a:r>
              <a:rPr lang="sl-SI" sz="3200" b="1" smtClean="0">
                <a:solidFill>
                  <a:srgbClr val="800000"/>
                </a:solidFill>
                <a:effectLst/>
                <a:latin typeface="Arial Rounded MT Bold" pitchFamily="34" charset="0"/>
              </a:rPr>
              <a:t>delom (PUD)</a:t>
            </a:r>
            <a:endParaRPr lang="sl-SI" sz="3200" b="1" dirty="0" smtClean="0">
              <a:solidFill>
                <a:srgbClr val="800000"/>
              </a:solidFill>
              <a:latin typeface="Arial Rounded MT Bold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4652516"/>
            <a:ext cx="6400800" cy="1080740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sl-SI" sz="2800" b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Anica Justinek</a:t>
            </a:r>
          </a:p>
          <a:p>
            <a:pPr eaLnBrk="1" hangingPunct="1">
              <a:defRPr/>
            </a:pPr>
            <a:endParaRPr lang="sl-SI" sz="200" b="1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sl-SI" sz="2000" b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Olimje 19.10.2011</a:t>
            </a:r>
          </a:p>
          <a:p>
            <a:pPr eaLnBrk="1" hangingPunct="1">
              <a:defRPr/>
            </a:pP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5351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Vodnik za organizatorje PUD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1785938" y="1340768"/>
            <a:ext cx="716597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 smtClean="0">
                <a:solidFill>
                  <a:srgbClr val="000000"/>
                </a:solidFill>
              </a:rPr>
              <a:t>Namen</a:t>
            </a:r>
            <a:r>
              <a:rPr lang="sl-SI" sz="2000" b="1" dirty="0">
                <a:solidFill>
                  <a:srgbClr val="000000"/>
                </a:solidFill>
              </a:rPr>
              <a:t>:</a:t>
            </a:r>
            <a:r>
              <a:rPr lang="sl-SI" sz="2000" dirty="0">
                <a:solidFill>
                  <a:srgbClr val="000000"/>
                </a:solidFill>
              </a:rPr>
              <a:t>  </a:t>
            </a:r>
            <a:endParaRPr lang="sl-SI" sz="2000" dirty="0" smtClean="0">
              <a:solidFill>
                <a:srgbClr val="000000"/>
              </a:solidFill>
            </a:endParaRPr>
          </a:p>
          <a:p>
            <a:r>
              <a:rPr lang="sl-SI" sz="2000" dirty="0" smtClean="0">
                <a:solidFill>
                  <a:srgbClr val="000000"/>
                </a:solidFill>
              </a:rPr>
              <a:t>smernice </a:t>
            </a:r>
            <a:r>
              <a:rPr lang="sl-SI" sz="2000" dirty="0">
                <a:solidFill>
                  <a:srgbClr val="000000"/>
                </a:solidFill>
              </a:rPr>
              <a:t>začetnikom in izkušenim </a:t>
            </a:r>
            <a:r>
              <a:rPr lang="sl-SI" sz="2000" dirty="0" err="1">
                <a:solidFill>
                  <a:srgbClr val="000000"/>
                </a:solidFill>
              </a:rPr>
              <a:t>organiozatorjem</a:t>
            </a:r>
            <a:r>
              <a:rPr lang="sl-SI" sz="2000" dirty="0">
                <a:solidFill>
                  <a:srgbClr val="000000"/>
                </a:solidFill>
              </a:rPr>
              <a:t> </a:t>
            </a:r>
            <a:r>
              <a:rPr lang="sl-SI" sz="2000" dirty="0" smtClean="0">
                <a:solidFill>
                  <a:srgbClr val="000000"/>
                </a:solidFill>
              </a:rPr>
              <a:t>PUD</a:t>
            </a:r>
          </a:p>
          <a:p>
            <a:endParaRPr lang="sl-SI" sz="2000" dirty="0">
              <a:solidFill>
                <a:srgbClr val="000000"/>
              </a:solidFill>
            </a:endParaRPr>
          </a:p>
          <a:p>
            <a:r>
              <a:rPr lang="sl-SI" sz="2000" b="1" dirty="0">
                <a:solidFill>
                  <a:srgbClr val="000000"/>
                </a:solidFill>
              </a:rPr>
              <a:t>Cilj: </a:t>
            </a: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zbirka nalog organizatorja </a:t>
            </a:r>
            <a:r>
              <a:rPr lang="sl-SI" sz="2000" dirty="0" smtClean="0">
                <a:solidFill>
                  <a:srgbClr val="000000"/>
                </a:solidFill>
              </a:rPr>
              <a:t>PUD;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smernice za delo in vsebina z opisom </a:t>
            </a:r>
            <a:r>
              <a:rPr lang="sl-SI" sz="2000" dirty="0" smtClean="0">
                <a:solidFill>
                  <a:srgbClr val="000000"/>
                </a:solidFill>
              </a:rPr>
              <a:t>postopkov;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graditev partnerskega odnosa do dijakov in </a:t>
            </a:r>
            <a:r>
              <a:rPr lang="sl-SI" sz="2000" dirty="0" smtClean="0">
                <a:solidFill>
                  <a:srgbClr val="000000"/>
                </a:solidFill>
              </a:rPr>
              <a:t>delodajalcev;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prevzemanje </a:t>
            </a:r>
            <a:r>
              <a:rPr lang="sl-SI" sz="2000" dirty="0">
                <a:solidFill>
                  <a:srgbClr val="000000"/>
                </a:solidFill>
              </a:rPr>
              <a:t>odgovornosti  v imenu </a:t>
            </a:r>
            <a:r>
              <a:rPr lang="sl-SI" sz="2000" dirty="0" smtClean="0">
                <a:solidFill>
                  <a:srgbClr val="000000"/>
                </a:solidFill>
              </a:rPr>
              <a:t>šole za zagotavljanje izvedbe </a:t>
            </a:r>
            <a:r>
              <a:rPr lang="sl-SI" sz="2000" dirty="0">
                <a:solidFill>
                  <a:srgbClr val="000000"/>
                </a:solidFill>
              </a:rPr>
              <a:t>dela programa, ki se izvaja pri </a:t>
            </a:r>
            <a:r>
              <a:rPr lang="sl-SI" sz="2000" dirty="0" smtClean="0">
                <a:solidFill>
                  <a:srgbClr val="000000"/>
                </a:solidFill>
              </a:rPr>
              <a:t>delodajalcu;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p</a:t>
            </a:r>
            <a:r>
              <a:rPr lang="sl-SI" sz="2000" dirty="0" smtClean="0">
                <a:solidFill>
                  <a:srgbClr val="000000"/>
                </a:solidFill>
              </a:rPr>
              <a:t>oznavanje </a:t>
            </a:r>
            <a:r>
              <a:rPr lang="sl-SI" sz="2000" dirty="0">
                <a:solidFill>
                  <a:srgbClr val="000000"/>
                </a:solidFill>
              </a:rPr>
              <a:t>vseh segmentov PUD in povezovanje med dijaki in </a:t>
            </a:r>
            <a:r>
              <a:rPr lang="sl-SI" sz="2000" dirty="0" smtClean="0">
                <a:solidFill>
                  <a:srgbClr val="000000"/>
                </a:solidFill>
              </a:rPr>
              <a:t>delodajalci;</a:t>
            </a: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2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7332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5351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Vodnik za organizatorje PUD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1785938" y="980728"/>
            <a:ext cx="716597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u="sng" dirty="0">
                <a:solidFill>
                  <a:srgbClr val="000000"/>
                </a:solidFill>
              </a:rPr>
              <a:t>Vsebina</a:t>
            </a:r>
            <a:r>
              <a:rPr lang="sl-SI" sz="2000" b="1" u="sng" dirty="0" smtClean="0">
                <a:solidFill>
                  <a:srgbClr val="000000"/>
                </a:solidFill>
              </a:rPr>
              <a:t>:</a:t>
            </a:r>
          </a:p>
          <a:p>
            <a:r>
              <a:rPr lang="sl-SI" sz="2000" u="sng" dirty="0" smtClean="0">
                <a:solidFill>
                  <a:srgbClr val="000000"/>
                </a:solidFill>
              </a:rPr>
              <a:t> </a:t>
            </a: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Praktično izobraževanje in cilji (PRA in PUD)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Organizator PI (PRA , PUD)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Povezovanje </a:t>
            </a:r>
            <a:r>
              <a:rPr lang="sl-SI" sz="2000" dirty="0" err="1">
                <a:solidFill>
                  <a:srgbClr val="000000"/>
                </a:solidFill>
              </a:rPr>
              <a:t>izobraževanaj</a:t>
            </a:r>
            <a:r>
              <a:rPr lang="sl-SI" sz="2000" dirty="0">
                <a:solidFill>
                  <a:srgbClr val="000000"/>
                </a:solidFill>
              </a:rPr>
              <a:t> in dela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Verificirana učna mesta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Učna pogodba (vrste ,  postopki sklepanja, dolžnosti šole)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Pravica dijaka do zdravstvenega zavarovanja  in varstva pri delu in druge </a:t>
            </a:r>
            <a:r>
              <a:rPr lang="sl-SI" sz="2000" dirty="0" smtClean="0">
                <a:solidFill>
                  <a:srgbClr val="000000"/>
                </a:solidFill>
              </a:rPr>
              <a:t>pravice</a:t>
            </a: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Priprava dijakov in napotitev na PUD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Obseg in vsebina programa PUD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Sodelovanje med šolo in podjetji pred PUD in ob zaključku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Vmesni </a:t>
            </a:r>
            <a:r>
              <a:rPr lang="sl-SI" sz="2000" dirty="0" err="1">
                <a:solidFill>
                  <a:srgbClr val="000000"/>
                </a:solidFill>
              </a:rPr>
              <a:t>preiskus</a:t>
            </a:r>
            <a:endParaRPr lang="sl-S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4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7332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>
              <a:spcBef>
                <a:spcPct val="20000"/>
              </a:spcBef>
              <a:buClr>
                <a:srgbClr val="000000"/>
              </a:buClr>
              <a:buFont typeface="+mj-lt"/>
              <a:buAutoNum type="arabicPeriod"/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5351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Vodnik za organizatorje PUD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1547664" y="1052736"/>
            <a:ext cx="759633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sl-SI" sz="2000" dirty="0" smtClean="0">
                <a:solidFill>
                  <a:srgbClr val="000000"/>
                </a:solidFill>
              </a:rPr>
              <a:t>11. Priprava </a:t>
            </a:r>
            <a:r>
              <a:rPr lang="sl-SI" sz="2000" dirty="0" smtClean="0">
                <a:solidFill>
                  <a:srgbClr val="000000"/>
                </a:solidFill>
              </a:rPr>
              <a:t>dijakov in napotitev na PUD</a:t>
            </a:r>
          </a:p>
          <a:p>
            <a:pPr marL="457200" lvl="0" indent="-457200"/>
            <a:r>
              <a:rPr lang="sl-SI" sz="2000" dirty="0" smtClean="0">
                <a:solidFill>
                  <a:srgbClr val="000000"/>
                </a:solidFill>
              </a:rPr>
              <a:t>12. Obseg </a:t>
            </a:r>
            <a:r>
              <a:rPr lang="sl-SI" sz="2000" dirty="0" smtClean="0">
                <a:solidFill>
                  <a:srgbClr val="000000"/>
                </a:solidFill>
              </a:rPr>
              <a:t>in vsebina programa PUD</a:t>
            </a:r>
          </a:p>
          <a:p>
            <a:pPr marL="457200" lvl="0" indent="-457200"/>
            <a:r>
              <a:rPr lang="sl-SI" sz="2000" dirty="0" smtClean="0">
                <a:solidFill>
                  <a:srgbClr val="000000"/>
                </a:solidFill>
              </a:rPr>
              <a:t>13. Sodelovanje </a:t>
            </a:r>
            <a:r>
              <a:rPr lang="sl-SI" sz="2000" dirty="0" smtClean="0">
                <a:solidFill>
                  <a:srgbClr val="000000"/>
                </a:solidFill>
              </a:rPr>
              <a:t>med šolo in podjetji pred PUD in ob zaključku</a:t>
            </a:r>
          </a:p>
          <a:p>
            <a:pPr marL="457200" indent="-457200"/>
            <a:r>
              <a:rPr lang="sl-SI" sz="2000" dirty="0" smtClean="0">
                <a:solidFill>
                  <a:srgbClr val="000000"/>
                </a:solidFill>
              </a:rPr>
              <a:t>14. Vmesni </a:t>
            </a:r>
            <a:r>
              <a:rPr lang="sl-SI" sz="2000" dirty="0" err="1" smtClean="0">
                <a:solidFill>
                  <a:srgbClr val="000000"/>
                </a:solidFill>
              </a:rPr>
              <a:t>preiskus</a:t>
            </a:r>
            <a:endParaRPr lang="sl-SI" sz="2000" dirty="0" smtClean="0">
              <a:solidFill>
                <a:srgbClr val="000000"/>
              </a:solidFill>
            </a:endParaRPr>
          </a:p>
          <a:p>
            <a:pPr marL="457200" lvl="0" indent="-457200"/>
            <a:r>
              <a:rPr lang="sl-SI" sz="2000" dirty="0" smtClean="0">
                <a:solidFill>
                  <a:srgbClr val="000000"/>
                </a:solidFill>
              </a:rPr>
              <a:t>15. Poročilo </a:t>
            </a:r>
            <a:r>
              <a:rPr lang="sl-SI" sz="2000" dirty="0">
                <a:solidFill>
                  <a:srgbClr val="000000"/>
                </a:solidFill>
              </a:rPr>
              <a:t>o delu dijaka</a:t>
            </a:r>
          </a:p>
          <a:p>
            <a:pPr marL="457200" lvl="0" indent="-457200"/>
            <a:r>
              <a:rPr lang="sl-SI" sz="2000" dirty="0" smtClean="0">
                <a:solidFill>
                  <a:srgbClr val="000000"/>
                </a:solidFill>
              </a:rPr>
              <a:t>16. Ob </a:t>
            </a:r>
            <a:r>
              <a:rPr lang="sl-SI" sz="2000" dirty="0">
                <a:solidFill>
                  <a:srgbClr val="000000"/>
                </a:solidFill>
              </a:rPr>
              <a:t>zaključku PUD</a:t>
            </a:r>
          </a:p>
          <a:p>
            <a:pPr marL="457200" indent="-457200"/>
            <a:r>
              <a:rPr lang="sl-SI" sz="2000" u="sng" dirty="0" smtClean="0">
                <a:solidFill>
                  <a:srgbClr val="000000"/>
                </a:solidFill>
              </a:rPr>
              <a:t>17. Povzetek </a:t>
            </a:r>
            <a:r>
              <a:rPr lang="sl-SI" sz="2000" u="sng" dirty="0">
                <a:solidFill>
                  <a:srgbClr val="000000"/>
                </a:solidFill>
              </a:rPr>
              <a:t>delovnih nalog organizatorja </a:t>
            </a:r>
            <a:r>
              <a:rPr lang="sl-SI" sz="2000" u="sng" dirty="0" smtClean="0">
                <a:solidFill>
                  <a:srgbClr val="000000"/>
                </a:solidFill>
              </a:rPr>
              <a:t>PUD</a:t>
            </a:r>
          </a:p>
          <a:p>
            <a:pPr marL="457200" indent="-457200">
              <a:buFont typeface="+mj-lt"/>
              <a:buAutoNum type="arabicPeriod"/>
            </a:pPr>
            <a:endParaRPr lang="sl-SI" sz="2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sl-SI" sz="2000" b="1" dirty="0" smtClean="0">
                <a:solidFill>
                  <a:srgbClr val="000000"/>
                </a:solidFill>
              </a:rPr>
              <a:t>Druge </a:t>
            </a:r>
            <a:r>
              <a:rPr lang="sl-SI" sz="2000" b="1" dirty="0" smtClean="0">
                <a:solidFill>
                  <a:srgbClr val="000000"/>
                </a:solidFill>
              </a:rPr>
              <a:t>oblike sodelovanja šole s podjetji</a:t>
            </a:r>
          </a:p>
          <a:p>
            <a:pPr marL="457200" indent="-457200">
              <a:buFont typeface="+mj-lt"/>
              <a:buAutoNum type="arabicPeriod"/>
            </a:pPr>
            <a:endParaRPr lang="sl-SI" sz="2000" dirty="0" smtClean="0">
              <a:solidFill>
                <a:srgbClr val="000000"/>
              </a:solidFill>
            </a:endParaRPr>
          </a:p>
          <a:p>
            <a:pPr marL="457200" lvl="0" indent="-457200"/>
            <a:r>
              <a:rPr lang="sl-SI" sz="2000" dirty="0" smtClean="0">
                <a:solidFill>
                  <a:srgbClr val="000000"/>
                </a:solidFill>
              </a:rPr>
              <a:t>18. Zaključevanje </a:t>
            </a:r>
            <a:r>
              <a:rPr lang="sl-SI" sz="2000" dirty="0" smtClean="0">
                <a:solidFill>
                  <a:srgbClr val="000000"/>
                </a:solidFill>
              </a:rPr>
              <a:t>izobraževanja</a:t>
            </a:r>
          </a:p>
          <a:p>
            <a:pPr marL="457200" lvl="0" indent="-457200"/>
            <a:r>
              <a:rPr lang="sl-SI" sz="2000" dirty="0" smtClean="0">
                <a:solidFill>
                  <a:srgbClr val="000000"/>
                </a:solidFill>
              </a:rPr>
              <a:t>19. Odprti </a:t>
            </a:r>
            <a:r>
              <a:rPr lang="sl-SI" sz="2000" dirty="0" err="1" smtClean="0">
                <a:solidFill>
                  <a:srgbClr val="000000"/>
                </a:solidFill>
              </a:rPr>
              <a:t>kurikulum</a:t>
            </a:r>
            <a:endParaRPr lang="sl-SI" sz="2000" dirty="0" smtClean="0">
              <a:solidFill>
                <a:srgbClr val="000000"/>
              </a:solidFill>
            </a:endParaRPr>
          </a:p>
          <a:p>
            <a:pPr marL="457200" lvl="0" indent="-457200"/>
            <a:r>
              <a:rPr lang="sl-SI" sz="2000" dirty="0" smtClean="0">
                <a:solidFill>
                  <a:srgbClr val="000000"/>
                </a:solidFill>
              </a:rPr>
              <a:t>20. Strokovno </a:t>
            </a:r>
            <a:r>
              <a:rPr lang="sl-SI" sz="2000" dirty="0" smtClean="0">
                <a:solidFill>
                  <a:srgbClr val="000000"/>
                </a:solidFill>
              </a:rPr>
              <a:t>izpopolnjevanje učiteljev v delovnem procesu</a:t>
            </a:r>
            <a:endParaRPr lang="sl-S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1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7332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7135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Priloga k vodnikom – primeri </a:t>
            </a:r>
            <a:r>
              <a:rPr lang="sl-SI" sz="2800" b="1" smtClean="0">
                <a:solidFill>
                  <a:srgbClr val="C00000"/>
                </a:solidFill>
              </a:rPr>
              <a:t>obrazcev</a:t>
            </a:r>
            <a:endParaRPr lang="sl-SI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85938" y="1844824"/>
            <a:ext cx="716597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sz="2000" dirty="0" smtClean="0">
                <a:solidFill>
                  <a:srgbClr val="000000"/>
                </a:solidFill>
              </a:rPr>
              <a:t>Kolektivna </a:t>
            </a:r>
            <a:r>
              <a:rPr lang="sl-SI" sz="2000" dirty="0">
                <a:solidFill>
                  <a:srgbClr val="000000"/>
                </a:solidFill>
              </a:rPr>
              <a:t>učna pogodba o izvajanju PUD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Seznam dijakov in terminski načrt izvajanja PUD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Okvirni program dela dijaka na PUD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Najava učnega mesta  za sklenitev UP o izvajanju </a:t>
            </a:r>
            <a:r>
              <a:rPr lang="sl-SI" sz="2000" dirty="0" err="1">
                <a:solidFill>
                  <a:srgbClr val="000000"/>
                </a:solidFill>
              </a:rPr>
              <a:t>PUDa</a:t>
            </a: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Napotnica za PUD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Evidenca prisotnosti na PUD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Potrdilo o teoretičnem poznavanju vsebin iz varnosti in zdravja pri </a:t>
            </a:r>
            <a:r>
              <a:rPr lang="sl-SI" sz="2000" dirty="0" smtClean="0">
                <a:solidFill>
                  <a:srgbClr val="000000"/>
                </a:solidFill>
              </a:rPr>
              <a:t>delu</a:t>
            </a:r>
          </a:p>
          <a:p>
            <a:pPr marL="457200" lvl="0" indent="-457200">
              <a:buFont typeface="+mj-lt"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lvl="0" algn="ctr"/>
            <a:r>
              <a:rPr lang="en-US" sz="2000" dirty="0">
                <a:solidFill>
                  <a:srgbClr val="000000"/>
                </a:solidFill>
                <a:latin typeface="Tahoma" pitchFamily="34" charset="0"/>
                <a:sym typeface="Wingdings"/>
              </a:rPr>
              <a:t></a:t>
            </a:r>
            <a:endParaRPr lang="sl-S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3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7332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7135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Priloga k vodnikom – primeri </a:t>
            </a:r>
            <a:r>
              <a:rPr lang="sl-SI" sz="2800" b="1" smtClean="0">
                <a:solidFill>
                  <a:srgbClr val="C00000"/>
                </a:solidFill>
              </a:rPr>
              <a:t>obrazcev</a:t>
            </a:r>
            <a:endParaRPr lang="sl-SI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85937" y="2190343"/>
            <a:ext cx="716597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8"/>
            </a:pPr>
            <a:r>
              <a:rPr lang="sl-SI" sz="2000" smtClean="0">
                <a:solidFill>
                  <a:srgbClr val="000000"/>
                </a:solidFill>
              </a:rPr>
              <a:t>Potrdilo </a:t>
            </a:r>
            <a:r>
              <a:rPr lang="sl-SI" sz="2000">
                <a:solidFill>
                  <a:srgbClr val="000000"/>
                </a:solidFill>
              </a:rPr>
              <a:t>o seznanjenosti s predpisi o varnosti in zdravju pri delu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sl-SI" sz="2000">
                <a:solidFill>
                  <a:srgbClr val="000000"/>
                </a:solidFill>
              </a:rPr>
              <a:t>Evalvacijski list uspešnosti dijaka na PUD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sl-SI" sz="2000">
                <a:solidFill>
                  <a:srgbClr val="000000"/>
                </a:solidFill>
              </a:rPr>
              <a:t>Delovne naloge in poklicne kompetence po programu in letnikih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sl-SI" sz="2000">
                <a:solidFill>
                  <a:srgbClr val="000000"/>
                </a:solidFill>
              </a:rPr>
              <a:t>Primer opreme ovojne mape dijakovega poročila s podatki in ključnimi informacijami</a:t>
            </a:r>
          </a:p>
        </p:txBody>
      </p:sp>
    </p:spTree>
    <p:extLst>
      <p:ext uri="{BB962C8B-B14F-4D97-AF65-F5344CB8AC3E}">
        <p14:creationId xmlns:p14="http://schemas.microsoft.com/office/powerpoint/2010/main" xmlns="" val="11925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7332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4732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Kako o PUDu v Unisvetu</a:t>
            </a:r>
            <a:r>
              <a:rPr lang="sl-SI" sz="2800" b="1" smtClean="0">
                <a:solidFill>
                  <a:srgbClr val="C00000"/>
                </a:solidFill>
              </a:rPr>
              <a:t>?</a:t>
            </a:r>
            <a:endParaRPr lang="sl-SI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85937" y="2190343"/>
            <a:ext cx="71659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smtClean="0">
                <a:solidFill>
                  <a:srgbClr val="000000"/>
                </a:solidFill>
              </a:rPr>
              <a:t>Organizirati </a:t>
            </a:r>
            <a:r>
              <a:rPr lang="sl-SI" sz="2000">
                <a:solidFill>
                  <a:srgbClr val="000000"/>
                </a:solidFill>
              </a:rPr>
              <a:t>delovno skupino do 10 članov (organizator PUD in delodajalci</a:t>
            </a:r>
            <a:r>
              <a:rPr lang="sl-SI" sz="2000" smtClean="0">
                <a:solidFill>
                  <a:srgbClr val="000000"/>
                </a:solidFill>
              </a:rPr>
              <a:t>)</a:t>
            </a:r>
          </a:p>
          <a:p>
            <a:endParaRPr lang="sl-SI" sz="2000">
              <a:solidFill>
                <a:srgbClr val="00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9128985"/>
              </p:ext>
            </p:extLst>
          </p:nvPr>
        </p:nvGraphicFramePr>
        <p:xfrm>
          <a:off x="1907704" y="2996952"/>
          <a:ext cx="7106543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6805"/>
                <a:gridCol w="5679738"/>
              </a:tblGrid>
              <a:tr h="0">
                <a:tc>
                  <a:txBody>
                    <a:bodyPr/>
                    <a:lstStyle/>
                    <a:p>
                      <a:r>
                        <a:rPr lang="sl-SI" sz="1800" smtClean="0">
                          <a:solidFill>
                            <a:srgbClr val="000000"/>
                          </a:solidFill>
                        </a:rPr>
                        <a:t>Predlog: </a:t>
                      </a:r>
                      <a:endParaRPr lang="sl-SI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smtClean="0">
                          <a:solidFill>
                            <a:srgbClr val="000000"/>
                          </a:solidFill>
                        </a:rPr>
                        <a:t>6 članov iz šol s programi: ekonomski tehnik, administrator, trgovec (regijsko)</a:t>
                      </a:r>
                      <a:endParaRPr lang="sl-SI" sz="1800" b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smtClean="0">
                          <a:solidFill>
                            <a:srgbClr val="000000"/>
                          </a:solidFill>
                        </a:rPr>
                        <a:t>2 člana iz programa Predšolska vzgoja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smtClean="0">
                          <a:solidFill>
                            <a:srgbClr val="000000"/>
                          </a:solidFill>
                        </a:rPr>
                        <a:t>2 člana iz programa Frizer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84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7332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7324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 smtClean="0">
                <a:solidFill>
                  <a:srgbClr val="C00000"/>
                </a:solidFill>
              </a:rPr>
              <a:t>Naloge </a:t>
            </a:r>
            <a:r>
              <a:rPr lang="sl-SI" sz="2800" b="1">
                <a:solidFill>
                  <a:srgbClr val="C00000"/>
                </a:solidFill>
              </a:rPr>
              <a:t>delovne skupine PUD - Unisvet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1785937" y="2190343"/>
            <a:ext cx="71659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Ugotoviti </a:t>
            </a:r>
            <a:r>
              <a:rPr lang="sl-SI" sz="2000" dirty="0">
                <a:solidFill>
                  <a:srgbClr val="000000"/>
                </a:solidFill>
              </a:rPr>
              <a:t>primernost vsebin Vodnikov za šole v </a:t>
            </a:r>
            <a:r>
              <a:rPr lang="sl-SI" sz="2000" dirty="0" err="1" smtClean="0">
                <a:solidFill>
                  <a:srgbClr val="000000"/>
                </a:solidFill>
              </a:rPr>
              <a:t>Unisvetu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Pripraviti vodnik za mentorje, ki niso v </a:t>
            </a:r>
            <a:r>
              <a:rPr lang="sl-SI" sz="2000" dirty="0" smtClean="0">
                <a:solidFill>
                  <a:srgbClr val="000000"/>
                </a:solidFill>
              </a:rPr>
              <a:t>OZS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Pripraviti – zbrati in urediti primere obrazcev za Prilogo k vodnikom za šole v </a:t>
            </a:r>
            <a:r>
              <a:rPr lang="sl-SI" sz="2000" dirty="0" err="1" smtClean="0">
                <a:solidFill>
                  <a:srgbClr val="000000"/>
                </a:solidFill>
              </a:rPr>
              <a:t>Unisvetu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indent="-342900" algn="ctr"/>
            <a:r>
              <a:rPr lang="sl-SI" sz="2000" b="1" dirty="0">
                <a:solidFill>
                  <a:srgbClr val="000000"/>
                </a:solidFill>
              </a:rPr>
              <a:t>Drugo?  Vaši </a:t>
            </a:r>
            <a:r>
              <a:rPr lang="sl-SI" sz="2000" b="1" dirty="0" smtClean="0">
                <a:solidFill>
                  <a:srgbClr val="000000"/>
                </a:solidFill>
              </a:rPr>
              <a:t>predlogi.</a:t>
            </a:r>
            <a:endParaRPr lang="sl-SI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4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11188" y="188913"/>
            <a:ext cx="83629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rostileT" pitchFamily="34" charset="0"/>
              </a:rPr>
              <a:t> </a:t>
            </a:r>
            <a:endParaRPr lang="sl-SI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835150" y="1196975"/>
            <a:ext cx="6624638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sl-SI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sl-SI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sl-SI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  <a:p>
            <a:pPr marL="457200" indent="-457200"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sl-SI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rostileT" pitchFamily="34" charset="0"/>
              </a:rPr>
              <a:t>HVALA   ZA  POZORNOST</a:t>
            </a:r>
          </a:p>
          <a:p>
            <a:pPr marL="457200" indent="-457200">
              <a:spcBef>
                <a:spcPct val="20000"/>
              </a:spcBef>
              <a:buClr>
                <a:srgbClr val="000000"/>
              </a:buClr>
              <a:buFont typeface="+mj-lt"/>
              <a:buAutoNum type="arabicPeriod"/>
              <a:defRPr/>
            </a:pPr>
            <a:endParaRPr lang="sl-SI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  <a:p>
            <a:pPr marL="457200" indent="-457200" algn="r">
              <a:spcBef>
                <a:spcPct val="20000"/>
              </a:spcBef>
              <a:buClr>
                <a:srgbClr val="000000"/>
              </a:buClr>
              <a:defRPr/>
            </a:pPr>
            <a:r>
              <a:rPr lang="sl-SI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rostileT" pitchFamily="34" charset="0"/>
              </a:rPr>
              <a:t>Anica Justinek</a:t>
            </a:r>
            <a:endParaRPr lang="sl-SI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sl-SI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rostileT" pitchFamily="34" charset="0"/>
              </a:rPr>
              <a:t/>
            </a:r>
            <a:br>
              <a:rPr lang="sl-SI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rostileT" pitchFamily="34" charset="0"/>
              </a:rPr>
            </a:br>
            <a:endParaRPr lang="sl-SI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2273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 smtClean="0">
                <a:solidFill>
                  <a:srgbClr val="C00000"/>
                </a:solidFill>
              </a:rPr>
              <a:t>Publikacije</a:t>
            </a:r>
            <a:r>
              <a:rPr lang="sl-SI" sz="2800" b="1" smtClean="0">
                <a:solidFill>
                  <a:schemeClr val="bg1"/>
                </a:solidFill>
              </a:rPr>
              <a:t> 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85938" y="1000125"/>
            <a:ext cx="716597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endParaRPr lang="sl-SI" sz="2000" b="1" dirty="0">
              <a:solidFill>
                <a:srgbClr val="000000"/>
              </a:solidFill>
              <a:latin typeface="Tahoma" pitchFamily="34" charset="0"/>
            </a:endParaRPr>
          </a:p>
          <a:p>
            <a:endParaRPr lang="sl-SI" sz="2000" b="1" dirty="0">
              <a:solidFill>
                <a:srgbClr val="000000"/>
              </a:solidFill>
            </a:endParaRPr>
          </a:p>
          <a:p>
            <a:r>
              <a:rPr lang="sl-SI" sz="2000" dirty="0">
                <a:solidFill>
                  <a:srgbClr val="000000"/>
                </a:solidFill>
              </a:rPr>
              <a:t>MUNUS 2 in </a:t>
            </a:r>
            <a:r>
              <a:rPr lang="sl-SI" sz="2000" dirty="0" smtClean="0">
                <a:solidFill>
                  <a:srgbClr val="000000"/>
                </a:solidFill>
              </a:rPr>
              <a:t>CPI</a:t>
            </a:r>
            <a:endParaRPr lang="sl-SI" sz="2000" dirty="0">
              <a:solidFill>
                <a:srgbClr val="000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Vodnik za dijake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Vodnik za mentorje na PUD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Vodnik za organizatorje PUD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Priloga k vodnikom – primeri obrazcev</a:t>
            </a:r>
          </a:p>
          <a:p>
            <a:endParaRPr lang="sl-SI" sz="2000" dirty="0" smtClean="0">
              <a:solidFill>
                <a:srgbClr val="000000"/>
              </a:solidFill>
            </a:endParaRPr>
          </a:p>
          <a:p>
            <a:r>
              <a:rPr lang="sl-SI" sz="2000" u="sng" dirty="0" smtClean="0">
                <a:solidFill>
                  <a:srgbClr val="000000"/>
                </a:solidFill>
              </a:rPr>
              <a:t>Objavljene na spletu:</a:t>
            </a:r>
          </a:p>
          <a:p>
            <a:r>
              <a:rPr lang="sl-SI" sz="2000" dirty="0" smtClean="0">
                <a:solidFill>
                  <a:srgbClr val="000000"/>
                </a:solidFill>
              </a:rPr>
              <a:t>http</a:t>
            </a:r>
            <a:r>
              <a:rPr lang="sl-SI" sz="2000" dirty="0">
                <a:solidFill>
                  <a:srgbClr val="000000"/>
                </a:solidFill>
              </a:rPr>
              <a:t>://www.cpi.si/kurikul/podlage-za-pripravo-izobrazevalnih-programov/prakticno-usposabljanje-z-delom-pud.aspxa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sl-SI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4533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0"/>
            <a:r>
              <a:rPr lang="sl-SI" sz="2800" b="1" smtClean="0">
                <a:solidFill>
                  <a:srgbClr val="C00000"/>
                </a:solidFill>
              </a:rPr>
              <a:t>Zakaj </a:t>
            </a:r>
            <a:r>
              <a:rPr lang="sl-SI" sz="2800" b="1">
                <a:solidFill>
                  <a:srgbClr val="C00000"/>
                </a:solidFill>
              </a:rPr>
              <a:t>vodnik za </a:t>
            </a:r>
            <a:r>
              <a:rPr lang="sl-SI" sz="2800" b="1" smtClean="0">
                <a:solidFill>
                  <a:srgbClr val="C00000"/>
                </a:solidFill>
              </a:rPr>
              <a:t>dijake? 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85938" y="1000125"/>
            <a:ext cx="716597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endParaRPr lang="sl-SI" sz="2000" b="1" dirty="0">
              <a:solidFill>
                <a:srgbClr val="000000"/>
              </a:solidFill>
              <a:latin typeface="Tahoma" pitchFamily="34" charset="0"/>
            </a:endParaRPr>
          </a:p>
          <a:p>
            <a:endParaRPr lang="sl-SI" sz="2000" b="1" dirty="0">
              <a:solidFill>
                <a:srgbClr val="000000"/>
              </a:solidFill>
            </a:endParaRPr>
          </a:p>
          <a:p>
            <a:r>
              <a:rPr lang="sl-SI" sz="2000" b="1" dirty="0" smtClean="0">
                <a:solidFill>
                  <a:srgbClr val="000000"/>
                </a:solidFill>
              </a:rPr>
              <a:t>Namen</a:t>
            </a:r>
            <a:r>
              <a:rPr lang="sl-SI" sz="2000" b="1" dirty="0">
                <a:solidFill>
                  <a:srgbClr val="000000"/>
                </a:solidFill>
              </a:rPr>
              <a:t>:</a:t>
            </a:r>
            <a:r>
              <a:rPr lang="sl-SI" sz="2000" dirty="0">
                <a:solidFill>
                  <a:srgbClr val="000000"/>
                </a:solidFill>
              </a:rPr>
              <a:t> </a:t>
            </a:r>
            <a:endParaRPr lang="sl-SI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vključevanje </a:t>
            </a:r>
            <a:r>
              <a:rPr lang="sl-SI" sz="2000" dirty="0">
                <a:solidFill>
                  <a:srgbClr val="000000"/>
                </a:solidFill>
              </a:rPr>
              <a:t>dijakov kot subjektov v proces organizacije in izvedbe </a:t>
            </a:r>
            <a:r>
              <a:rPr lang="sl-SI" sz="2000" dirty="0" smtClean="0">
                <a:solidFill>
                  <a:srgbClr val="000000"/>
                </a:solidFill>
              </a:rPr>
              <a:t>PUD,</a:t>
            </a:r>
            <a:endParaRPr lang="sl-SI" sz="2000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temeljne </a:t>
            </a:r>
            <a:r>
              <a:rPr lang="sl-SI" sz="2000" dirty="0">
                <a:solidFill>
                  <a:srgbClr val="000000"/>
                </a:solidFill>
              </a:rPr>
              <a:t>smernice in informacije, kar mora dijak vedeti o </a:t>
            </a:r>
            <a:r>
              <a:rPr lang="sl-SI" sz="2000" dirty="0" smtClean="0">
                <a:solidFill>
                  <a:srgbClr val="000000"/>
                </a:solidFill>
              </a:rPr>
              <a:t>PUD</a:t>
            </a:r>
            <a:r>
              <a:rPr lang="sl-SI" sz="2000" dirty="0">
                <a:solidFill>
                  <a:srgbClr val="000000"/>
                </a:solidFill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na </a:t>
            </a:r>
            <a:r>
              <a:rPr lang="sl-SI" sz="2000" dirty="0">
                <a:solidFill>
                  <a:srgbClr val="000000"/>
                </a:solidFill>
              </a:rPr>
              <a:t>dijaka usmerjena vsebina, prilagojena njegovim potrebam in razumevanju</a:t>
            </a:r>
            <a:r>
              <a:rPr lang="sl-SI" sz="2000" dirty="0" smtClean="0">
                <a:solidFill>
                  <a:srgbClr val="000000"/>
                </a:solidFill>
              </a:rPr>
              <a:t>.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r>
              <a:rPr lang="sl-SI" sz="2000" b="1" dirty="0">
                <a:solidFill>
                  <a:srgbClr val="000000"/>
                </a:solidFill>
              </a:rPr>
              <a:t>Spodbujanje  dijakov k aktivni vlogi </a:t>
            </a:r>
            <a:r>
              <a:rPr lang="sl-SI" sz="2000" b="1" dirty="0" smtClean="0">
                <a:solidFill>
                  <a:srgbClr val="000000"/>
                </a:solidFill>
              </a:rPr>
              <a:t>organiziranja </a:t>
            </a:r>
            <a:r>
              <a:rPr lang="sl-SI" sz="2000" b="1" dirty="0">
                <a:solidFill>
                  <a:srgbClr val="000000"/>
                </a:solidFill>
              </a:rPr>
              <a:t>in </a:t>
            </a:r>
            <a:r>
              <a:rPr lang="sl-SI" sz="2000" b="1" dirty="0" smtClean="0">
                <a:solidFill>
                  <a:srgbClr val="000000"/>
                </a:solidFill>
              </a:rPr>
              <a:t>izvedbe </a:t>
            </a:r>
            <a:r>
              <a:rPr lang="sl-SI" sz="2000" b="1" dirty="0">
                <a:solidFill>
                  <a:srgbClr val="000000"/>
                </a:solidFill>
              </a:rPr>
              <a:t>PUD.</a:t>
            </a:r>
            <a:endParaRPr lang="sl-SI" sz="20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sl-SI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8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42771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Cilji Vodnika za </a:t>
            </a:r>
            <a:r>
              <a:rPr lang="sl-SI" sz="2800" b="1" smtClean="0">
                <a:solidFill>
                  <a:srgbClr val="C00000"/>
                </a:solidFill>
              </a:rPr>
              <a:t>dijake 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85938" y="1000125"/>
            <a:ext cx="716597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endParaRPr lang="sl-SI" sz="2000" b="1" dirty="0">
              <a:solidFill>
                <a:srgbClr val="000000"/>
              </a:solidFill>
              <a:latin typeface="Tahoma" pitchFamily="34" charset="0"/>
            </a:endParaRPr>
          </a:p>
          <a:p>
            <a:endParaRPr lang="sl-SI" sz="2000" b="1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Spodbujanje </a:t>
            </a:r>
            <a:r>
              <a:rPr lang="sl-SI" sz="2000" dirty="0">
                <a:solidFill>
                  <a:srgbClr val="000000"/>
                </a:solidFill>
              </a:rPr>
              <a:t>in omogočanje </a:t>
            </a:r>
            <a:r>
              <a:rPr lang="sl-SI" sz="2000" u="sng" dirty="0">
                <a:solidFill>
                  <a:srgbClr val="000000"/>
                </a:solidFill>
              </a:rPr>
              <a:t>prevzemanja odgovornosti </a:t>
            </a:r>
            <a:r>
              <a:rPr lang="sl-SI" sz="2000" dirty="0">
                <a:solidFill>
                  <a:srgbClr val="000000"/>
                </a:solidFill>
              </a:rPr>
              <a:t>za lastno </a:t>
            </a:r>
            <a:r>
              <a:rPr lang="sl-SI" sz="2000" dirty="0" smtClean="0">
                <a:solidFill>
                  <a:srgbClr val="000000"/>
                </a:solidFill>
              </a:rPr>
              <a:t>izobraževanje</a:t>
            </a:r>
            <a:endParaRPr lang="sl-SI" sz="4000" dirty="0" smtClean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Razvijanje </a:t>
            </a:r>
            <a:r>
              <a:rPr lang="sl-SI" sz="2000" u="sng" dirty="0">
                <a:solidFill>
                  <a:srgbClr val="000000"/>
                </a:solidFill>
              </a:rPr>
              <a:t>socializacijskih ciljev </a:t>
            </a:r>
            <a:r>
              <a:rPr lang="sl-SI" sz="2000" dirty="0">
                <a:solidFill>
                  <a:srgbClr val="000000"/>
                </a:solidFill>
              </a:rPr>
              <a:t>ključne kompetence (samostojnost, komuniciranje, odgovornost do sebe in drugih, do dela</a:t>
            </a:r>
            <a:r>
              <a:rPr lang="sl-SI" sz="2000" dirty="0" smtClean="0">
                <a:solidFill>
                  <a:srgbClr val="000000"/>
                </a:solidFill>
              </a:rPr>
              <a:t>…)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u="sng" dirty="0">
                <a:solidFill>
                  <a:srgbClr val="000000"/>
                </a:solidFill>
              </a:rPr>
              <a:t>Poznavanje ciljev</a:t>
            </a:r>
            <a:r>
              <a:rPr lang="sl-SI" sz="2000" dirty="0">
                <a:solidFill>
                  <a:srgbClr val="000000"/>
                </a:solidFill>
              </a:rPr>
              <a:t>, namena, postopkov organizacije </a:t>
            </a:r>
            <a:r>
              <a:rPr lang="sl-SI" sz="2000" dirty="0" smtClean="0">
                <a:solidFill>
                  <a:srgbClr val="000000"/>
                </a:solidFill>
              </a:rPr>
              <a:t>PUD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Poznavanje </a:t>
            </a:r>
            <a:r>
              <a:rPr lang="sl-SI" sz="2000" u="sng" dirty="0">
                <a:solidFill>
                  <a:srgbClr val="000000"/>
                </a:solidFill>
              </a:rPr>
              <a:t>pričakovanj</a:t>
            </a:r>
            <a:r>
              <a:rPr lang="sl-SI" sz="2000" dirty="0">
                <a:solidFill>
                  <a:srgbClr val="000000"/>
                </a:solidFill>
              </a:rPr>
              <a:t> šole in </a:t>
            </a:r>
            <a:r>
              <a:rPr lang="sl-SI" sz="2000" dirty="0" smtClean="0">
                <a:solidFill>
                  <a:srgbClr val="000000"/>
                </a:solidFill>
              </a:rPr>
              <a:t>delodajalca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Poznavanje </a:t>
            </a:r>
            <a:r>
              <a:rPr lang="sl-SI" sz="2000" dirty="0" smtClean="0">
                <a:solidFill>
                  <a:srgbClr val="000000"/>
                </a:solidFill>
              </a:rPr>
              <a:t>pričakovanih </a:t>
            </a:r>
            <a:r>
              <a:rPr lang="sl-SI" sz="2000" u="sng" dirty="0" smtClean="0">
                <a:solidFill>
                  <a:srgbClr val="000000"/>
                </a:solidFill>
              </a:rPr>
              <a:t>učnih izidov PUD</a:t>
            </a:r>
            <a:br>
              <a:rPr lang="sl-SI" sz="2000" u="sng" dirty="0" smtClean="0">
                <a:solidFill>
                  <a:srgbClr val="000000"/>
                </a:solidFill>
              </a:rPr>
            </a:br>
            <a:endParaRPr lang="sl-SI" sz="2000" u="sng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l-SI" sz="2000" u="sng" dirty="0">
                <a:solidFill>
                  <a:srgbClr val="000000"/>
                </a:solidFill>
              </a:rPr>
              <a:t>Odgovorno sodelovanje </a:t>
            </a:r>
            <a:r>
              <a:rPr lang="sl-SI" sz="2000" dirty="0">
                <a:solidFill>
                  <a:srgbClr val="000000"/>
                </a:solidFill>
              </a:rPr>
              <a:t>pri organizaciji in izvajanju PUD</a:t>
            </a:r>
            <a:endParaRPr lang="sl-SI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5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5000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Vsebina Vodnika za </a:t>
            </a:r>
            <a:r>
              <a:rPr lang="sl-SI" sz="2800" b="1" smtClean="0">
                <a:solidFill>
                  <a:srgbClr val="C00000"/>
                </a:solidFill>
              </a:rPr>
              <a:t>dijake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63689" y="1124744"/>
            <a:ext cx="718822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Praktično </a:t>
            </a:r>
            <a:r>
              <a:rPr lang="sl-SI" sz="2000" dirty="0">
                <a:solidFill>
                  <a:srgbClr val="000000"/>
                </a:solidFill>
              </a:rPr>
              <a:t>izobraževanje (PRA in PUD) in </a:t>
            </a:r>
            <a:r>
              <a:rPr lang="sl-SI" sz="2000" dirty="0" smtClean="0">
                <a:solidFill>
                  <a:srgbClr val="000000"/>
                </a:solidFill>
              </a:rPr>
              <a:t>cilji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Pričakovanja </a:t>
            </a:r>
            <a:r>
              <a:rPr lang="sl-SI" sz="2000" dirty="0" smtClean="0">
                <a:solidFill>
                  <a:srgbClr val="000000"/>
                </a:solidFill>
              </a:rPr>
              <a:t>delodajalcev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Kako in kje si pridobiti učno mesto za PUD? (SLO in EU</a:t>
            </a:r>
            <a:r>
              <a:rPr lang="sl-SI" sz="2000" dirty="0" smtClean="0">
                <a:solidFill>
                  <a:srgbClr val="000000"/>
                </a:solidFill>
              </a:rPr>
              <a:t>)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Kaj vse je potrebno vedeti pred odhodom na PUD? 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Učna pogodba (vrste UP,postopki sklenitve UP,  vsebina UP</a:t>
            </a:r>
            <a:r>
              <a:rPr lang="sl-SI" sz="2000" dirty="0" smtClean="0">
                <a:solidFill>
                  <a:srgbClr val="000000"/>
                </a:solidFill>
              </a:rPr>
              <a:t>)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Pravica do zdravstvenega zavarovanja in varstvo pri delu  in druge pravice</a:t>
            </a:r>
          </a:p>
          <a:p>
            <a:pPr>
              <a:defRPr/>
            </a:pPr>
            <a:endParaRPr lang="sl-SI" sz="2000" dirty="0" smtClean="0">
              <a:solidFill>
                <a:srgbClr val="00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sl-SI" sz="2000" dirty="0" smtClean="0">
                <a:solidFill>
                  <a:srgbClr val="000000"/>
                </a:solidFill>
                <a:latin typeface="Tahoma" pitchFamily="34" charset="0"/>
                <a:sym typeface="Wingdings"/>
              </a:rPr>
              <a:t>                                           </a:t>
            </a: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sym typeface="Wingdings"/>
              </a:rPr>
              <a:t></a:t>
            </a: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1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5000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Vsebina Vodnika za </a:t>
            </a:r>
            <a:r>
              <a:rPr lang="sl-SI" sz="2800" b="1" smtClean="0">
                <a:solidFill>
                  <a:srgbClr val="C00000"/>
                </a:solidFill>
              </a:rPr>
              <a:t>dijake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691680" y="1052736"/>
            <a:ext cx="726023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</a:rPr>
              <a:t>Napotitev </a:t>
            </a:r>
            <a:r>
              <a:rPr lang="sl-SI" sz="2000" dirty="0">
                <a:solidFill>
                  <a:srgbClr val="000000"/>
                </a:solidFill>
              </a:rPr>
              <a:t>na PUD iz </a:t>
            </a:r>
            <a:r>
              <a:rPr lang="sl-SI" sz="2000" dirty="0" smtClean="0">
                <a:solidFill>
                  <a:srgbClr val="000000"/>
                </a:solidFill>
              </a:rPr>
              <a:t>šole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Vmesni </a:t>
            </a:r>
            <a:r>
              <a:rPr lang="sl-SI" sz="2000" dirty="0" err="1">
                <a:solidFill>
                  <a:srgbClr val="000000"/>
                </a:solidFill>
              </a:rPr>
              <a:t>preiskus</a:t>
            </a:r>
            <a:r>
              <a:rPr lang="sl-SI" sz="2000" dirty="0">
                <a:solidFill>
                  <a:srgbClr val="000000"/>
                </a:solidFill>
              </a:rPr>
              <a:t> 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Obseg in okvirni program </a:t>
            </a:r>
            <a:r>
              <a:rPr lang="sl-SI" sz="2000" dirty="0" smtClean="0">
                <a:solidFill>
                  <a:srgbClr val="000000"/>
                </a:solidFill>
              </a:rPr>
              <a:t>PUD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Izvajanje PUD-a 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Spremljanje </a:t>
            </a:r>
            <a:r>
              <a:rPr lang="sl-SI" sz="2000" dirty="0" err="1" smtClean="0">
                <a:solidFill>
                  <a:srgbClr val="000000"/>
                </a:solidFill>
              </a:rPr>
              <a:t>PUDa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Poročilo o </a:t>
            </a:r>
            <a:r>
              <a:rPr lang="sl-SI" sz="2000" dirty="0" smtClean="0">
                <a:solidFill>
                  <a:srgbClr val="000000"/>
                </a:solidFill>
              </a:rPr>
              <a:t>delu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</a:rPr>
              <a:t>Ob zaključku PUD (obveznosti dijaka do šole in delodajalca </a:t>
            </a:r>
          </a:p>
          <a:p>
            <a:endParaRPr lang="sl-SI" sz="2000" b="1" dirty="0" smtClean="0">
              <a:solidFill>
                <a:srgbClr val="000000"/>
              </a:solidFill>
            </a:endParaRPr>
          </a:p>
          <a:p>
            <a:r>
              <a:rPr lang="sl-SI" sz="2000" b="1" dirty="0" smtClean="0">
                <a:solidFill>
                  <a:srgbClr val="000000"/>
                </a:solidFill>
              </a:rPr>
              <a:t>Priporočamo</a:t>
            </a:r>
            <a:r>
              <a:rPr lang="sl-SI" sz="2000" b="1" dirty="0">
                <a:solidFill>
                  <a:srgbClr val="000000"/>
                </a:solidFill>
              </a:rPr>
              <a:t>:</a:t>
            </a:r>
            <a:r>
              <a:rPr lang="sl-SI" sz="2000" dirty="0">
                <a:solidFill>
                  <a:srgbClr val="000000"/>
                </a:solidFill>
              </a:rPr>
              <a:t>  vodnik vsakemu dijaku. (prilagoditev  posamezne dikcije </a:t>
            </a:r>
            <a:r>
              <a:rPr lang="sl-SI" sz="2000" dirty="0" smtClean="0">
                <a:solidFill>
                  <a:srgbClr val="000000"/>
                </a:solidFill>
              </a:rPr>
              <a:t>svojim pogojem)</a:t>
            </a:r>
            <a:endParaRPr lang="sl-SI" sz="2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9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3698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0"/>
            <a:r>
              <a:rPr lang="sl-SI" sz="2800" b="1">
                <a:solidFill>
                  <a:srgbClr val="C00000"/>
                </a:solidFill>
              </a:rPr>
              <a:t>Vodnik za </a:t>
            </a:r>
            <a:r>
              <a:rPr lang="sl-SI" sz="2800" b="1" smtClean="0">
                <a:solidFill>
                  <a:srgbClr val="C00000"/>
                </a:solidFill>
              </a:rPr>
              <a:t>mentorje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63688" y="1484784"/>
            <a:ext cx="720210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dirty="0" smtClean="0">
                <a:solidFill>
                  <a:srgbClr val="000000"/>
                </a:solidFill>
              </a:rPr>
              <a:t>Namen</a:t>
            </a:r>
            <a:r>
              <a:rPr lang="sl-SI" sz="2000" dirty="0">
                <a:solidFill>
                  <a:srgbClr val="000000"/>
                </a:solidFill>
              </a:rPr>
              <a:t>: </a:t>
            </a:r>
            <a:endParaRPr lang="sl-SI" sz="2000" dirty="0" smtClean="0">
              <a:solidFill>
                <a:srgbClr val="000000"/>
              </a:solidFill>
            </a:endParaRPr>
          </a:p>
          <a:p>
            <a:endParaRPr lang="sl-SI" sz="20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sl-SI" sz="2000" dirty="0" smtClean="0">
                <a:solidFill>
                  <a:srgbClr val="000000"/>
                </a:solidFill>
              </a:rPr>
              <a:t>  Mentorjem </a:t>
            </a:r>
            <a:r>
              <a:rPr lang="sl-SI" sz="2000" dirty="0">
                <a:solidFill>
                  <a:srgbClr val="000000"/>
                </a:solidFill>
              </a:rPr>
              <a:t>PUD  (OZS</a:t>
            </a:r>
            <a:r>
              <a:rPr lang="sl-SI" sz="2000" dirty="0" smtClean="0">
                <a:solidFill>
                  <a:srgbClr val="000000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sl-SI" sz="20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sl-SI" sz="2000" dirty="0" smtClean="0">
                <a:solidFill>
                  <a:srgbClr val="000000"/>
                </a:solidFill>
              </a:rPr>
              <a:t>  Temeljne </a:t>
            </a:r>
            <a:r>
              <a:rPr lang="sl-SI" sz="2000" dirty="0" smtClean="0">
                <a:solidFill>
                  <a:srgbClr val="000000"/>
                </a:solidFill>
              </a:rPr>
              <a:t>informacije ki zanimajo mentorje.</a:t>
            </a:r>
            <a:endParaRPr lang="sl-S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67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54393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Vsebina Vodnika za </a:t>
            </a:r>
            <a:r>
              <a:rPr lang="sl-SI" sz="2800" b="1" smtClean="0">
                <a:solidFill>
                  <a:srgbClr val="C00000"/>
                </a:solidFill>
              </a:rPr>
              <a:t>mentorje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63688" y="1052736"/>
            <a:ext cx="718822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l-SI" sz="2000" dirty="0" smtClean="0">
                <a:solidFill>
                  <a:srgbClr val="000000"/>
                </a:solidFill>
              </a:rPr>
              <a:t>Namen </a:t>
            </a:r>
            <a:r>
              <a:rPr lang="sl-SI" sz="2000" dirty="0">
                <a:solidFill>
                  <a:srgbClr val="000000"/>
                </a:solidFill>
              </a:rPr>
              <a:t>in cilji </a:t>
            </a:r>
            <a:r>
              <a:rPr lang="sl-SI" sz="2000" dirty="0" err="1">
                <a:solidFill>
                  <a:srgbClr val="000000"/>
                </a:solidFill>
              </a:rPr>
              <a:t>PUDa</a:t>
            </a:r>
            <a:r>
              <a:rPr lang="sl-SI" sz="2000" dirty="0">
                <a:solidFill>
                  <a:srgbClr val="000000"/>
                </a:solidFill>
              </a:rPr>
              <a:t>, razlike med PUD in </a:t>
            </a:r>
            <a:r>
              <a:rPr lang="sl-SI" sz="2000" dirty="0" smtClean="0">
                <a:solidFill>
                  <a:srgbClr val="000000"/>
                </a:solidFill>
              </a:rPr>
              <a:t>PRA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V podjetju želim izobraževati dijake. </a:t>
            </a:r>
            <a:r>
              <a:rPr lang="sl-SI" sz="2000" u="sng" dirty="0">
                <a:solidFill>
                  <a:srgbClr val="000000"/>
                </a:solidFill>
              </a:rPr>
              <a:t>Kakšni so postopki</a:t>
            </a:r>
            <a:r>
              <a:rPr lang="sl-SI" sz="2000" u="sng" dirty="0" smtClean="0">
                <a:solidFill>
                  <a:srgbClr val="000000"/>
                </a:solidFill>
              </a:rPr>
              <a:t>?</a:t>
            </a:r>
            <a:br>
              <a:rPr lang="sl-SI" sz="2000" u="sng" dirty="0" smtClean="0">
                <a:solidFill>
                  <a:srgbClr val="000000"/>
                </a:solidFill>
              </a:rPr>
            </a:br>
            <a:endParaRPr lang="sl-SI" sz="2000" u="sng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Katera </a:t>
            </a:r>
            <a:r>
              <a:rPr lang="sl-SI" sz="2000" dirty="0" smtClean="0">
                <a:solidFill>
                  <a:srgbClr val="000000"/>
                </a:solidFill>
              </a:rPr>
              <a:t>zakonodaja </a:t>
            </a:r>
            <a:r>
              <a:rPr lang="sl-SI" sz="2000" dirty="0">
                <a:solidFill>
                  <a:srgbClr val="000000"/>
                </a:solidFill>
              </a:rPr>
              <a:t>je pomembna za delodajalce, ki izvajajo </a:t>
            </a:r>
            <a:r>
              <a:rPr lang="sl-SI" sz="2000" dirty="0" smtClean="0">
                <a:solidFill>
                  <a:srgbClr val="000000"/>
                </a:solidFill>
              </a:rPr>
              <a:t>PUD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Razlike med izobraževanjem po individualni ali kolektivni učni </a:t>
            </a:r>
            <a:r>
              <a:rPr lang="sl-SI" sz="2000" dirty="0" smtClean="0">
                <a:solidFill>
                  <a:srgbClr val="000000"/>
                </a:solidFill>
              </a:rPr>
              <a:t>pogodbi</a:t>
            </a:r>
            <a:br>
              <a:rPr lang="sl-SI" sz="2000" dirty="0" smtClean="0">
                <a:solidFill>
                  <a:srgbClr val="000000"/>
                </a:solidFill>
              </a:rPr>
            </a:br>
            <a:r>
              <a:rPr lang="sl-SI" sz="2000" dirty="0" smtClean="0">
                <a:solidFill>
                  <a:srgbClr val="000000"/>
                </a:solidFill>
              </a:rPr>
              <a:t> </a:t>
            </a: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l-SI" sz="2000" dirty="0" smtClean="0">
                <a:solidFill>
                  <a:srgbClr val="000000"/>
                </a:solidFill>
              </a:rPr>
              <a:t>Primerjava </a:t>
            </a:r>
            <a:r>
              <a:rPr lang="sl-SI" sz="2000" dirty="0">
                <a:solidFill>
                  <a:srgbClr val="000000"/>
                </a:solidFill>
              </a:rPr>
              <a:t>obveznosti za </a:t>
            </a:r>
            <a:r>
              <a:rPr lang="sl-SI" sz="2000" dirty="0" smtClean="0">
                <a:solidFill>
                  <a:srgbClr val="000000"/>
                </a:solidFill>
              </a:rPr>
              <a:t>delodajalca</a:t>
            </a:r>
          </a:p>
          <a:p>
            <a:pPr marL="457200" lvl="0" indent="-457200">
              <a:buFont typeface="+mj-lt"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lvl="0" algn="ctr"/>
            <a:r>
              <a:rPr lang="sl-SI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  <a:sym typeface="Wingdings"/>
              </a:rPr>
              <a:t></a:t>
            </a:r>
            <a:endParaRPr lang="sl-S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2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19250" y="1052513"/>
            <a:ext cx="66976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00"/>
              </a:buClr>
              <a:defRPr/>
            </a:pPr>
            <a:endParaRPr lang="sl-SI" sz="2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rostileT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63" y="214313"/>
            <a:ext cx="54393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l-SI" sz="2800" b="1">
                <a:solidFill>
                  <a:srgbClr val="C00000"/>
                </a:solidFill>
              </a:rPr>
              <a:t>Vsebina Vodnika za </a:t>
            </a:r>
            <a:r>
              <a:rPr lang="sl-SI" sz="2800" b="1" smtClean="0">
                <a:solidFill>
                  <a:srgbClr val="C00000"/>
                </a:solidFill>
              </a:rPr>
              <a:t>mentorje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475656" y="1484784"/>
            <a:ext cx="747625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sl-SI" sz="2000" dirty="0" smtClean="0">
                <a:solidFill>
                  <a:srgbClr val="000000"/>
                </a:solidFill>
              </a:rPr>
              <a:t>Postopki </a:t>
            </a:r>
            <a:r>
              <a:rPr lang="sl-SI" sz="2000" dirty="0">
                <a:solidFill>
                  <a:srgbClr val="000000"/>
                </a:solidFill>
              </a:rPr>
              <a:t>verifikacije učnih </a:t>
            </a:r>
            <a:r>
              <a:rPr lang="sl-SI" sz="2000" dirty="0" smtClean="0">
                <a:solidFill>
                  <a:srgbClr val="000000"/>
                </a:solidFill>
              </a:rPr>
              <a:t>mest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sl-SI" sz="2000" dirty="0">
                <a:solidFill>
                  <a:srgbClr val="000000"/>
                </a:solidFill>
              </a:rPr>
              <a:t>Postopki za najavo učnih </a:t>
            </a:r>
            <a:r>
              <a:rPr lang="sl-SI" sz="2000" dirty="0" smtClean="0">
                <a:solidFill>
                  <a:srgbClr val="000000"/>
                </a:solidFill>
              </a:rPr>
              <a:t>mest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sl-SI" sz="2000" dirty="0">
                <a:solidFill>
                  <a:srgbClr val="000000"/>
                </a:solidFill>
              </a:rPr>
              <a:t>Vmesni </a:t>
            </a:r>
            <a:r>
              <a:rPr lang="sl-SI" sz="2000" dirty="0" err="1" smtClean="0">
                <a:solidFill>
                  <a:srgbClr val="000000"/>
                </a:solidFill>
              </a:rPr>
              <a:t>preiskus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sl-SI" sz="2000" dirty="0">
                <a:solidFill>
                  <a:srgbClr val="000000"/>
                </a:solidFill>
              </a:rPr>
              <a:t>Zaključni </a:t>
            </a:r>
            <a:r>
              <a:rPr lang="sl-SI" sz="2000" dirty="0" smtClean="0">
                <a:solidFill>
                  <a:srgbClr val="000000"/>
                </a:solidFill>
              </a:rPr>
              <a:t>izpit</a:t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sl-SI" sz="2000" dirty="0">
                <a:solidFill>
                  <a:srgbClr val="000000"/>
                </a:solidFill>
              </a:rPr>
              <a:t>Nagrade dijakom </a:t>
            </a:r>
            <a:r>
              <a:rPr lang="sl-SI" sz="2000" dirty="0" smtClean="0">
                <a:solidFill>
                  <a:srgbClr val="000000"/>
                </a:solidFill>
              </a:rPr>
              <a:t/>
            </a:r>
            <a:br>
              <a:rPr lang="sl-SI" sz="2000" dirty="0" smtClean="0">
                <a:solidFill>
                  <a:srgbClr val="000000"/>
                </a:solidFill>
              </a:rPr>
            </a:br>
            <a:endParaRPr lang="sl-SI" sz="20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sl-SI" sz="2000" dirty="0">
                <a:solidFill>
                  <a:srgbClr val="000000"/>
                </a:solidFill>
              </a:rPr>
              <a:t>Zagotavljanje varstva in zdravja na PUD</a:t>
            </a:r>
          </a:p>
        </p:txBody>
      </p:sp>
    </p:spTree>
    <p:extLst>
      <p:ext uri="{BB962C8B-B14F-4D97-AF65-F5344CB8AC3E}">
        <p14:creationId xmlns:p14="http://schemas.microsoft.com/office/powerpoint/2010/main" xmlns="" val="26057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I">
  <a:themeElements>
    <a:clrScheme name="CPI 4">
      <a:dk1>
        <a:srgbClr val="005A58"/>
      </a:dk1>
      <a:lt1>
        <a:srgbClr val="FFFFFF"/>
      </a:lt1>
      <a:dk2>
        <a:srgbClr val="00716E"/>
      </a:dk2>
      <a:lt2>
        <a:srgbClr val="FFFF99"/>
      </a:lt2>
      <a:accent1>
        <a:srgbClr val="2DB3B0"/>
      </a:accent1>
      <a:accent2>
        <a:srgbClr val="6D6FC7"/>
      </a:accent2>
      <a:accent3>
        <a:srgbClr val="AABBBA"/>
      </a:accent3>
      <a:accent4>
        <a:srgbClr val="DADADA"/>
      </a:accent4>
      <a:accent5>
        <a:srgbClr val="ADD6D4"/>
      </a:accent5>
      <a:accent6>
        <a:srgbClr val="6264B4"/>
      </a:accent6>
      <a:hlink>
        <a:srgbClr val="00FFFF"/>
      </a:hlink>
      <a:folHlink>
        <a:srgbClr val="00FF00"/>
      </a:folHlink>
    </a:clrScheme>
    <a:fontScheme name="CPI">
      <a:majorFont>
        <a:latin typeface="EurostileT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PI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I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I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I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I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I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I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I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I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Settings\Anicaj\Application Data\Microsoft\Templates\CPI.pot</Template>
  <TotalTime>640</TotalTime>
  <Words>513</Words>
  <Application>Microsoft Office PowerPoint</Application>
  <PresentationFormat>Diaprojekcija na zaslonu (4:3)</PresentationFormat>
  <Paragraphs>146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9" baseType="lpstr">
      <vt:lpstr>CPI</vt:lpstr>
      <vt:lpstr>Photo Editor fotografija</vt:lpstr>
      <vt:lpstr>Vodniki za organizacijo in izvedbo praktičnega usposabljanja z delom (PUD)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  <vt:lpstr>Diapozitiv 17</vt:lpstr>
    </vt:vector>
  </TitlesOfParts>
  <Company>CPI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Anicaj</dc:creator>
  <cp:lastModifiedBy>anicaj</cp:lastModifiedBy>
  <cp:revision>19</cp:revision>
  <dcterms:created xsi:type="dcterms:W3CDTF">2004-11-15T08:01:26Z</dcterms:created>
  <dcterms:modified xsi:type="dcterms:W3CDTF">2011-10-17T12:32:37Z</dcterms:modified>
</cp:coreProperties>
</file>