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7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4FF"/>
    <a:srgbClr val="0088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19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5.png"/><Relationship Id="rId7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54B7-0EA4-4462-A611-D4D527CA606E}" type="datetimeFigureOut">
              <a:rPr lang="sl-SI" smtClean="0"/>
              <a:t>17.10.2011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D11F5-15CB-413C-B104-DF3FC62101BA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41B7A9-6E74-458B-8824-BBC4C5445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53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2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2.png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17.jpeg"/><Relationship Id="rId3" Type="http://schemas.openxmlformats.org/officeDocument/2006/relationships/image" Target="../media/image11.png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16.jpeg"/><Relationship Id="rId2" Type="http://schemas.openxmlformats.org/officeDocument/2006/relationships/slideMaster" Target="../slideMasters/slideMaster2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12.png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17.jpeg"/><Relationship Id="rId3" Type="http://schemas.openxmlformats.org/officeDocument/2006/relationships/image" Target="../media/image11.png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16.jpeg"/><Relationship Id="rId2" Type="http://schemas.openxmlformats.org/officeDocument/2006/relationships/slideMaster" Target="../slideMasters/slideMaster2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12.png"/><Relationship Id="rId15" Type="http://schemas.openxmlformats.org/officeDocument/2006/relationships/image" Target="../media/image14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4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D4D00-C0A7-4268-BBA8-5C34210E0C6B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661C4-25D2-436D-91CA-841B8D29309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9142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53592-BD26-42EA-82C9-6A52D7B40374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6B0B-CAEA-443E-B251-566BF88576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4222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89611-60C9-4220-B8A2-3201ABD125A0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2D22A-B601-45C6-A6B6-7E26DCE4266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03223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1825"/>
            <a:ext cx="3276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nisVET_logotip_PB_pantone_curv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39948" name="Image" r:id="rId7" imgW="2882540" imgH="875882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763713" y="6378575"/>
          <a:ext cx="503237" cy="363538"/>
        </p:xfrm>
        <a:graphic>
          <a:graphicData uri="http://schemas.openxmlformats.org/presentationml/2006/ole">
            <p:oleObj spid="_x0000_s39949" name="Image" r:id="rId8" imgW="1053597" imgH="761636" progId="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11413" y="6280150"/>
          <a:ext cx="503237" cy="461963"/>
        </p:xfrm>
        <a:graphic>
          <a:graphicData uri="http://schemas.openxmlformats.org/presentationml/2006/ole">
            <p:oleObj spid="_x0000_s39950" name="Image" r:id="rId9" imgW="1079365" imgH="990476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39951" name="Image" r:id="rId10" imgW="2311111" imgH="469841" progId="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39952" name="Image" r:id="rId11" imgW="964739" imgH="977778" progId="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39953" name="Image" r:id="rId12" imgW="1955556" imgH="647391" progId="">
              <p:embed/>
            </p:oleObj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5986463" y="6165850"/>
          <a:ext cx="338137" cy="692150"/>
        </p:xfrm>
        <a:graphic>
          <a:graphicData uri="http://schemas.openxmlformats.org/presentationml/2006/ole">
            <p:oleObj spid="_x0000_s39954" name="Image" r:id="rId13" imgW="495063" imgH="1015515" progId="">
              <p:embed/>
            </p:oleObj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7197725" y="6237288"/>
          <a:ext cx="574675" cy="519112"/>
        </p:xfrm>
        <a:graphic>
          <a:graphicData uri="http://schemas.openxmlformats.org/presentationml/2006/ole">
            <p:oleObj spid="_x0000_s39955" name="Image" r:id="rId14" imgW="1053597" imgH="952045" progId="">
              <p:embed/>
            </p:oleObj>
          </a:graphicData>
        </a:graphic>
      </p:graphicFrame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7854950" y="6237288"/>
          <a:ext cx="679450" cy="495300"/>
        </p:xfrm>
        <a:graphic>
          <a:graphicData uri="http://schemas.openxmlformats.org/presentationml/2006/ole">
            <p:oleObj spid="_x0000_s39956" name="Image" r:id="rId15" imgW="1358730" imgH="990476" progId="">
              <p:embed/>
            </p:oleObj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39957" name="Image" r:id="rId16" imgW="875882" imgH="1015515" progId="">
              <p:embed/>
            </p:oleObj>
          </a:graphicData>
        </a:graphic>
      </p:graphicFrame>
      <p:pic>
        <p:nvPicPr>
          <p:cNvPr id="18" name="Picture 2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4450" y="6248400"/>
            <a:ext cx="692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3"/>
          <p:cNvPicPr>
            <a:picLocks noChangeAspect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7638"/>
            <a:ext cx="33528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2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8F898-31EF-4628-AD1A-9EBB83E76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14430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3BE8-7A0E-4332-9DF9-1937BA7465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12727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1825"/>
            <a:ext cx="3276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nisVET_logotip_PB_pantone_curv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40970" name="Image" r:id="rId7" imgW="2882540" imgH="875882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763713" y="6378575"/>
          <a:ext cx="503237" cy="363538"/>
        </p:xfrm>
        <a:graphic>
          <a:graphicData uri="http://schemas.openxmlformats.org/presentationml/2006/ole">
            <p:oleObj spid="_x0000_s40971" name="Image" r:id="rId8" imgW="1053597" imgH="761636" progId="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11413" y="6280150"/>
          <a:ext cx="503237" cy="461963"/>
        </p:xfrm>
        <a:graphic>
          <a:graphicData uri="http://schemas.openxmlformats.org/presentationml/2006/ole">
            <p:oleObj spid="_x0000_s40972" name="Image" r:id="rId9" imgW="1079365" imgH="990476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40973" name="Image" r:id="rId10" imgW="2311111" imgH="469841" progId="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40974" name="Image" r:id="rId11" imgW="964739" imgH="977778" progId="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40975" name="Image" r:id="rId12" imgW="1955556" imgH="647391" progId="">
              <p:embed/>
            </p:oleObj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7854950" y="6237288"/>
          <a:ext cx="679450" cy="495300"/>
        </p:xfrm>
        <a:graphic>
          <a:graphicData uri="http://schemas.openxmlformats.org/presentationml/2006/ole">
            <p:oleObj spid="_x0000_s40976" name="Image" r:id="rId13" imgW="1358730" imgH="990476" progId="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40977" name="Image" r:id="rId14" imgW="875882" imgH="1015515" progId="">
              <p:embed/>
            </p:oleObj>
          </a:graphicData>
        </a:graphic>
      </p:graphicFrame>
      <p:pic>
        <p:nvPicPr>
          <p:cNvPr id="16" name="Picture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4450" y="6248400"/>
            <a:ext cx="692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7638"/>
            <a:ext cx="33528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6" descr="C:\Users\julijana\Documents\DOKUMENTI - JULIJANA\ESS - unisVET\LOGOTIPI za ESS\Seš Celje\LOGO SEŠ BARVNI MODER - obrezan.jp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237288"/>
            <a:ext cx="5222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7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4508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35192879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866F-D77E-417B-819C-D46D8F37B2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580917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3DF2-E102-480A-8013-D44C50D50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60255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8A9A-A7C2-4E3D-82E8-20097CDE1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878332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D99F-EB80-48DA-B452-B7BD120BD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56903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FD8AE-A847-449F-9E9A-43294A891E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04113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3AAF-3532-4B89-A63C-C69E794B37D9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864A6-0C62-403E-BB07-8B843F1080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210466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381C-0343-490A-89F7-6F5DDCABE7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95009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FDADD-A2AE-4CE0-9865-D3F6D6A351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91466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1825"/>
            <a:ext cx="3276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unisVET_logotip_PB_pantone_curv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41994" name="Image" r:id="rId7" imgW="2882540" imgH="875882" progId="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763713" y="6378575"/>
          <a:ext cx="503237" cy="363538"/>
        </p:xfrm>
        <a:graphic>
          <a:graphicData uri="http://schemas.openxmlformats.org/presentationml/2006/ole">
            <p:oleObj spid="_x0000_s41995" name="Image" r:id="rId8" imgW="1053597" imgH="761636" progId="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411413" y="6280150"/>
          <a:ext cx="503237" cy="461963"/>
        </p:xfrm>
        <a:graphic>
          <a:graphicData uri="http://schemas.openxmlformats.org/presentationml/2006/ole">
            <p:oleObj spid="_x0000_s41996" name="Image" r:id="rId9" imgW="1079365" imgH="990476" progId="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41997" name="Image" r:id="rId10" imgW="2311111" imgH="469841" progId="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41998" name="Image" r:id="rId11" imgW="964739" imgH="977778" progId="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41999" name="Image" r:id="rId12" imgW="1955556" imgH="647391" progId="">
              <p:embed/>
            </p:oleObj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7854950" y="6237288"/>
          <a:ext cx="679450" cy="495300"/>
        </p:xfrm>
        <a:graphic>
          <a:graphicData uri="http://schemas.openxmlformats.org/presentationml/2006/ole">
            <p:oleObj spid="_x0000_s42000" name="Image" r:id="rId13" imgW="1358730" imgH="990476" progId="">
              <p:embed/>
            </p:oleObj>
          </a:graphicData>
        </a:graphic>
      </p:graphicFrame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42001" name="Image" r:id="rId14" imgW="875882" imgH="1015515" progId="">
              <p:embed/>
            </p:oleObj>
          </a:graphicData>
        </a:graphic>
      </p:graphicFrame>
      <p:pic>
        <p:nvPicPr>
          <p:cNvPr id="16" name="Picture 2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4450" y="6248400"/>
            <a:ext cx="692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3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7638"/>
            <a:ext cx="33528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6" descr="C:\Users\julijana\Documents\DOKUMENTI - JULIJANA\ESS - unisVET\LOGOTIPI za ESS\Seš Celje\LOGO SEŠ BARVNI MODER - obrezan.jp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237288"/>
            <a:ext cx="5222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7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308725"/>
            <a:ext cx="4508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8413"/>
            <a:ext cx="2057400" cy="485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413"/>
            <a:ext cx="6019800" cy="485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7877292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6890B-DA7A-4D4F-A479-C87026C312B5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0DAE-DB9F-44D9-BCD5-FDFF51DB91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11198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BB3E-2E6B-4D7C-B265-8EDAF4C1FECD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063C8-5B20-40F5-805C-C38B31E5CB1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9855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A295D-AB5F-4958-BA06-FF61CA3D4836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0926-36A2-4C47-A5A7-5AB927EAC1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8810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FB966-41B9-4EDF-8CE4-27A98202C9E9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3085B-E8DA-434E-B228-C1B304DDBD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9779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DD750-80EF-4CA1-A5FD-8827D39A9034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AFEFA-44C5-4451-AEA9-7E64A46C59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1692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742C-A4D7-49FE-92C9-132D2F798A3D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9F61-7E32-4654-A2AA-5A1F521AB04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41437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51BD4-95E0-46B7-BD88-E501BF84F35B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FEE73-2AAF-4518-BF48-0E265646E5A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37270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14.png"/><Relationship Id="rId3" Type="http://schemas.openxmlformats.org/officeDocument/2006/relationships/slideLayout" Target="../slideLayouts/slideLayout14.xml"/><Relationship Id="rId21" Type="http://schemas.openxmlformats.org/officeDocument/2006/relationships/oleObject" Target="../embeddings/oleObject4.bin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3.png"/><Relationship Id="rId25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2.png"/><Relationship Id="rId20" Type="http://schemas.openxmlformats.org/officeDocument/2006/relationships/oleObject" Target="../embeddings/oleObject3.bin"/><Relationship Id="rId29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oleObject" Target="../embeddings/oleObject7.bin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16.jpeg"/><Relationship Id="rId10" Type="http://schemas.openxmlformats.org/officeDocument/2006/relationships/slideLayout" Target="../slideLayouts/slideLayout21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1.png"/><Relationship Id="rId22" Type="http://schemas.openxmlformats.org/officeDocument/2006/relationships/oleObject" Target="../embeddings/oleObject5.bin"/><Relationship Id="rId27" Type="http://schemas.openxmlformats.org/officeDocument/2006/relationships/image" Target="../media/image1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37CCECC5-BB31-4168-AC98-D3C02551D7FB}" type="datetimeFigureOut">
              <a:rPr lang="sl-SI"/>
              <a:pPr>
                <a:defRPr/>
              </a:pPr>
              <a:t>17.10.2011</a:t>
            </a:fld>
            <a:endParaRPr lang="sl-SI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8D2DAE4B-D559-4696-8A1E-EE00846294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0088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unisVET_logotip2_NB_pantone_curv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0093D0"/>
              </a:clrFrom>
              <a:clrTo>
                <a:srgbClr val="0093D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31"/>
          <a:stretch>
            <a:fillRect/>
          </a:stretch>
        </p:blipFill>
        <p:spPr bwMode="auto">
          <a:xfrm>
            <a:off x="539750" y="61913"/>
            <a:ext cx="79216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88C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8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1825"/>
            <a:ext cx="32766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113337"/>
          </a:xfrm>
          <a:prstGeom prst="rect">
            <a:avLst/>
          </a:prstGeom>
          <a:solidFill>
            <a:srgbClr val="0088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47650"/>
            <a:ext cx="26257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9" descr="unisVET_logotip_PB_pantone_curv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4450"/>
            <a:ext cx="14414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4925" y="6237288"/>
          <a:ext cx="1619250" cy="492125"/>
        </p:xfrm>
        <a:graphic>
          <a:graphicData uri="http://schemas.openxmlformats.org/presentationml/2006/ole">
            <p:oleObj spid="_x0000_s1056" name="Image" r:id="rId18" imgW="2882540" imgH="875882" progId="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763713" y="6378575"/>
          <a:ext cx="503237" cy="363538"/>
        </p:xfrm>
        <a:graphic>
          <a:graphicData uri="http://schemas.openxmlformats.org/presentationml/2006/ole">
            <p:oleObj spid="_x0000_s1057" name="Image" r:id="rId19" imgW="1053597" imgH="761636" progId="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2411413" y="6280150"/>
          <a:ext cx="503237" cy="461963"/>
        </p:xfrm>
        <a:graphic>
          <a:graphicData uri="http://schemas.openxmlformats.org/presentationml/2006/ole">
            <p:oleObj spid="_x0000_s1058" name="Image" r:id="rId20" imgW="1079365" imgH="990476" progId="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2987675" y="6450013"/>
          <a:ext cx="1079500" cy="219075"/>
        </p:xfrm>
        <a:graphic>
          <a:graphicData uri="http://schemas.openxmlformats.org/presentationml/2006/ole">
            <p:oleObj spid="_x0000_s1059" name="Image" r:id="rId21" imgW="2311111" imgH="469841" progId="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4130675" y="6237288"/>
          <a:ext cx="498475" cy="504825"/>
        </p:xfrm>
        <a:graphic>
          <a:graphicData uri="http://schemas.openxmlformats.org/presentationml/2006/ole">
            <p:oleObj spid="_x0000_s1060" name="Image" r:id="rId22" imgW="964739" imgH="977778" progId="">
              <p:embed/>
            </p:oleObj>
          </a:graphicData>
        </a:graphic>
      </p:graphicFrame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4716463" y="6324600"/>
          <a:ext cx="1150937" cy="381000"/>
        </p:xfrm>
        <a:graphic>
          <a:graphicData uri="http://schemas.openxmlformats.org/presentationml/2006/ole">
            <p:oleObj spid="_x0000_s1061" name="Image" r:id="rId23" imgW="1955556" imgH="647391" progId="">
              <p:embed/>
            </p:oleObj>
          </a:graphicData>
        </a:graphic>
      </p:graphicFrame>
      <p:graphicFrame>
        <p:nvGraphicFramePr>
          <p:cNvPr id="1032" name="Object 14"/>
          <p:cNvGraphicFramePr>
            <a:graphicFrameLocks noChangeAspect="1"/>
          </p:cNvGraphicFramePr>
          <p:nvPr/>
        </p:nvGraphicFramePr>
        <p:xfrm>
          <a:off x="7854950" y="6237288"/>
          <a:ext cx="679450" cy="495300"/>
        </p:xfrm>
        <a:graphic>
          <a:graphicData uri="http://schemas.openxmlformats.org/presentationml/2006/ole">
            <p:oleObj spid="_x0000_s1062" name="Image" r:id="rId24" imgW="1358730" imgH="990476" progId="">
              <p:embed/>
            </p:oleObj>
          </a:graphicData>
        </a:graphic>
      </p:graphicFrame>
      <p:graphicFrame>
        <p:nvGraphicFramePr>
          <p:cNvPr id="1033" name="Object 15"/>
          <p:cNvGraphicFramePr>
            <a:graphicFrameLocks noChangeAspect="1"/>
          </p:cNvGraphicFramePr>
          <p:nvPr/>
        </p:nvGraphicFramePr>
        <p:xfrm>
          <a:off x="8574088" y="6192838"/>
          <a:ext cx="534987" cy="620712"/>
        </p:xfrm>
        <a:graphic>
          <a:graphicData uri="http://schemas.openxmlformats.org/presentationml/2006/ole">
            <p:oleObj spid="_x0000_s1063" name="Image" r:id="rId25" imgW="875882" imgH="1015515" progId="">
              <p:embed/>
            </p:oleObj>
          </a:graphicData>
        </a:graphic>
      </p:graphicFrame>
      <p:pic>
        <p:nvPicPr>
          <p:cNvPr id="1039" name="Picture 22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237288"/>
            <a:ext cx="692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23"/>
          <p:cNvPicPr>
            <a:picLocks noChangeAspect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7638"/>
            <a:ext cx="33528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268413"/>
            <a:ext cx="8207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0F3BAC-4481-40F6-9D65-1C811C18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46" name="Picture 26" descr="C:\Users\julijana\Documents\DOKUMENTI - JULIJANA\ESS - unisVET\LOGOTIPI za ESS\Seš Celje\LOGO SEŠ BARVNI MODER - obrezan.jpg"/>
          <p:cNvPicPr>
            <a:picLocks noChangeAspect="1" noChangeArrowheads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237288"/>
            <a:ext cx="63341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7"/>
          <p:cNvPicPr>
            <a:picLocks noChangeAspect="1" noChangeArrowheads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3087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5" r:id="rId2"/>
    <p:sldLayoutId id="214748381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6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DDF4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 idx="4294967295"/>
          </p:nvPr>
        </p:nvSpPr>
        <p:spPr>
          <a:xfrm>
            <a:off x="179512" y="2420888"/>
            <a:ext cx="8784976" cy="2232248"/>
          </a:xfrm>
        </p:spPr>
        <p:txBody>
          <a:bodyPr/>
          <a:lstStyle/>
          <a:p>
            <a:pPr algn="ctr"/>
            <a:r>
              <a:rPr lang="sl-SI" sz="4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Načrtovanje izvedbenega kurikula</a:t>
            </a:r>
            <a:r>
              <a:rPr lang="sl-SI" sz="3600" smtClean="0">
                <a:solidFill>
                  <a:schemeClr val="bg1"/>
                </a:solidFill>
              </a:rPr>
              <a:t/>
            </a:r>
            <a:br>
              <a:rPr lang="sl-SI" sz="3600" smtClean="0">
                <a:solidFill>
                  <a:schemeClr val="bg1"/>
                </a:solidFill>
              </a:rPr>
            </a:br>
            <a:r>
              <a:rPr lang="sl-SI" sz="1400" smtClean="0">
                <a:solidFill>
                  <a:schemeClr val="bg1"/>
                </a:solidFill>
              </a:rPr>
              <a:t/>
            </a:r>
            <a:br>
              <a:rPr lang="sl-SI" sz="1400" smtClean="0">
                <a:solidFill>
                  <a:schemeClr val="bg1"/>
                </a:solidFill>
              </a:rPr>
            </a:br>
            <a:r>
              <a:rPr lang="sl-SI" sz="2400" smtClean="0"/>
              <a:t>Anica Justinek</a:t>
            </a:r>
            <a:br>
              <a:rPr lang="sl-SI" sz="2400" smtClean="0"/>
            </a:br>
            <a:r>
              <a:rPr lang="sl-SI" sz="2400" smtClean="0"/>
              <a:t/>
            </a:r>
            <a:br>
              <a:rPr lang="sl-SI" sz="2400" smtClean="0"/>
            </a:br>
            <a:r>
              <a:rPr lang="sl-SI" sz="1800" smtClean="0"/>
              <a:t>Olimje 19.10.2011</a:t>
            </a:r>
            <a:endParaRPr lang="sl-SI" sz="3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56289" y="2476867"/>
            <a:ext cx="7283152" cy="239229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sl-SI" b="1" u="sng" smtClean="0"/>
              <a:t>Hvala za pozornost</a:t>
            </a:r>
            <a:r>
              <a:rPr lang="sl-SI" smtClean="0"/>
              <a:t>.</a:t>
            </a:r>
          </a:p>
          <a:p>
            <a:pPr>
              <a:buFontTx/>
              <a:buNone/>
              <a:defRPr/>
            </a:pPr>
            <a:endParaRPr lang="sl-SI" smtClean="0"/>
          </a:p>
          <a:p>
            <a:pPr algn="r">
              <a:buFontTx/>
              <a:buNone/>
              <a:defRPr/>
            </a:pPr>
            <a:r>
              <a:rPr lang="sl-SI" smtClean="0"/>
              <a:t>Anica Justinek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Avtonomija šole in učiteljev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251520" y="1989138"/>
            <a:ext cx="8568952" cy="4319587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 smtClean="0"/>
              <a:t>Zaupanje</a:t>
            </a:r>
            <a:r>
              <a:rPr lang="sl-SI" sz="2400" b="1" dirty="0"/>
              <a:t>, strokovna in osebna odgovornost za kakovost;</a:t>
            </a:r>
          </a:p>
          <a:p>
            <a:pPr marL="0" indent="0">
              <a:buNone/>
            </a:pPr>
            <a:endParaRPr lang="sl-SI" sz="1000" b="1" dirty="0" smtClean="0"/>
          </a:p>
          <a:p>
            <a:pPr marL="0" indent="0">
              <a:buNone/>
            </a:pPr>
            <a:r>
              <a:rPr lang="sl-SI" sz="2400" b="1" dirty="0" smtClean="0"/>
              <a:t>Priložnost</a:t>
            </a:r>
            <a:r>
              <a:rPr lang="sl-SI" sz="2400" b="1" dirty="0"/>
              <a:t>: </a:t>
            </a:r>
          </a:p>
          <a:p>
            <a:r>
              <a:rPr lang="sl-SI" sz="2400" dirty="0"/>
              <a:t>za strokovni razvoj, povečanje lastne strokovne </a:t>
            </a:r>
            <a:r>
              <a:rPr lang="sl-SI" sz="2400" dirty="0" smtClean="0"/>
              <a:t>avtonomije,</a:t>
            </a:r>
            <a:endParaRPr lang="sl-SI" sz="2400" dirty="0"/>
          </a:p>
          <a:p>
            <a:pPr lvl="0"/>
            <a:r>
              <a:rPr lang="sl-SI" sz="2400" dirty="0"/>
              <a:t>zaupanje  v lastno strokovno </a:t>
            </a:r>
            <a:r>
              <a:rPr lang="sl-SI" sz="2400" dirty="0" smtClean="0"/>
              <a:t>presojo, </a:t>
            </a:r>
            <a:endParaRPr lang="sl-SI" sz="2400" dirty="0"/>
          </a:p>
          <a:p>
            <a:pPr lvl="0"/>
            <a:r>
              <a:rPr lang="sl-SI" sz="2400" dirty="0"/>
              <a:t>povečuje zmožnost izvedbenih </a:t>
            </a:r>
            <a:r>
              <a:rPr lang="sl-SI" sz="2400" dirty="0" smtClean="0"/>
              <a:t>rešitev,</a:t>
            </a:r>
            <a:endParaRPr lang="sl-SI" sz="2400" dirty="0"/>
          </a:p>
          <a:p>
            <a:pPr lvl="0"/>
            <a:r>
              <a:rPr lang="sl-SI" sz="2400" dirty="0"/>
              <a:t>upoštevanje  značilnosti dijakov -  večjo individualizacija pouka, potrebe okolja, podjetij…</a:t>
            </a:r>
          </a:p>
          <a:p>
            <a:pPr lvl="0"/>
            <a:r>
              <a:rPr lang="sl-SI" sz="2400" dirty="0"/>
              <a:t>Izvedbeni </a:t>
            </a:r>
            <a:r>
              <a:rPr lang="sl-SI" sz="2400" dirty="0" err="1" smtClean="0"/>
              <a:t>kurikul</a:t>
            </a:r>
            <a:r>
              <a:rPr lang="sl-SI" sz="2400" dirty="0" smtClean="0"/>
              <a:t>.</a:t>
            </a:r>
            <a:endParaRPr lang="sl-SI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Podlage načrtovanju IK</a:t>
            </a:r>
            <a:endParaRPr lang="sl-SI" smtClean="0"/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251520" y="2709218"/>
            <a:ext cx="8568952" cy="1727894"/>
          </a:xfrm>
        </p:spPr>
        <p:txBody>
          <a:bodyPr/>
          <a:lstStyle/>
          <a:p>
            <a:pPr lvl="0"/>
            <a:r>
              <a:rPr lang="sl-SI" sz="2400" dirty="0" smtClean="0"/>
              <a:t>Zakonodaja</a:t>
            </a:r>
            <a:r>
              <a:rPr lang="sl-SI" sz="2400" dirty="0"/>
              <a:t>, Izhodišča, </a:t>
            </a:r>
            <a:r>
              <a:rPr lang="sl-SI" sz="2400" dirty="0" smtClean="0"/>
              <a:t>program.</a:t>
            </a:r>
            <a:endParaRPr lang="sl-SI" sz="2400" dirty="0"/>
          </a:p>
          <a:p>
            <a:pPr lvl="0"/>
            <a:r>
              <a:rPr lang="sl-SI" sz="2400" dirty="0"/>
              <a:t>Didaktične smernice in načela </a:t>
            </a:r>
            <a:r>
              <a:rPr lang="sl-SI" sz="2400" dirty="0" smtClean="0"/>
              <a:t>načrtovanja.</a:t>
            </a:r>
            <a:endParaRPr lang="sl-SI" sz="2400" dirty="0"/>
          </a:p>
          <a:p>
            <a:pPr marL="0" indent="0">
              <a:buNone/>
            </a:pPr>
            <a:r>
              <a:rPr lang="sl-SI" sz="2400" i="1" dirty="0"/>
              <a:t> 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2543965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Poudarek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251520" y="2709218"/>
            <a:ext cx="8568952" cy="1727894"/>
          </a:xfrm>
        </p:spPr>
        <p:txBody>
          <a:bodyPr/>
          <a:lstStyle/>
          <a:p>
            <a:pPr lvl="0"/>
            <a:r>
              <a:rPr lang="sl-SI" sz="2400" dirty="0" smtClean="0"/>
              <a:t>na razvojni </a:t>
            </a:r>
            <a:r>
              <a:rPr lang="sl-SI" sz="2400" dirty="0"/>
              <a:t>vlogi šole, </a:t>
            </a:r>
          </a:p>
          <a:p>
            <a:pPr lvl="0"/>
            <a:r>
              <a:rPr lang="sl-SI" sz="2400" dirty="0"/>
              <a:t>nove kompetence </a:t>
            </a:r>
            <a:r>
              <a:rPr lang="sl-SI" sz="2400" dirty="0" smtClean="0"/>
              <a:t>učiteljev, </a:t>
            </a:r>
            <a:endParaRPr lang="sl-SI" sz="2400" dirty="0"/>
          </a:p>
          <a:p>
            <a:r>
              <a:rPr lang="sl-SI" sz="2400" dirty="0"/>
              <a:t>drugačno pojmovanje znanja, učenja in </a:t>
            </a:r>
            <a:r>
              <a:rPr lang="sl-SI" sz="2400" dirty="0" smtClean="0"/>
              <a:t>poučevanja.</a:t>
            </a:r>
            <a:r>
              <a:rPr lang="sl-SI" sz="2400" i="1" dirty="0"/>
              <a:t> 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1729286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Postopki priprave IK</a:t>
            </a:r>
            <a:endParaRPr lang="sl-SI" smtClean="0"/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179512" y="1700808"/>
            <a:ext cx="8568952" cy="43924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operacionalizirajo </a:t>
            </a:r>
            <a:r>
              <a:rPr lang="sl-SI" sz="2400" dirty="0"/>
              <a:t>cilje nacionalnega </a:t>
            </a:r>
            <a:r>
              <a:rPr lang="sl-SI" sz="2400" dirty="0" err="1"/>
              <a:t>kurikula</a:t>
            </a:r>
            <a:r>
              <a:rPr lang="sl-SI" sz="2400" dirty="0"/>
              <a:t>, 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400" dirty="0"/>
              <a:t>oblikujejo »grobi« </a:t>
            </a:r>
            <a:r>
              <a:rPr lang="sl-SI" sz="2400" dirty="0" err="1"/>
              <a:t>kurikul</a:t>
            </a:r>
            <a:r>
              <a:rPr lang="sl-SI" sz="2400" dirty="0"/>
              <a:t> za vsa leta izobraževanja,</a:t>
            </a:r>
          </a:p>
          <a:p>
            <a:pPr marL="457200" lvl="0" indent="-457200">
              <a:buFont typeface="+mj-lt"/>
              <a:buAutoNum type="arabicPeriod"/>
            </a:pPr>
            <a:r>
              <a:rPr lang="sl-SI" sz="2400" dirty="0"/>
              <a:t>oblikujejo »fini« </a:t>
            </a:r>
            <a:r>
              <a:rPr lang="sl-SI" sz="2400" dirty="0" err="1"/>
              <a:t>kurikul</a:t>
            </a:r>
            <a:r>
              <a:rPr lang="sl-SI" sz="2400" dirty="0"/>
              <a:t> za letnik: </a:t>
            </a:r>
          </a:p>
          <a:p>
            <a:pPr lvl="2"/>
            <a:r>
              <a:rPr lang="sl-SI" sz="1800" dirty="0"/>
              <a:t>izvedbeni predmetnik, </a:t>
            </a:r>
          </a:p>
          <a:p>
            <a:pPr lvl="2"/>
            <a:r>
              <a:rPr lang="sl-SI" sz="1800" dirty="0"/>
              <a:t>skupno letno pripravo po učnih temah in situacijah, </a:t>
            </a:r>
          </a:p>
          <a:p>
            <a:pPr lvl="2"/>
            <a:r>
              <a:rPr lang="sl-SI" sz="1800" dirty="0"/>
              <a:t>integrirane ključne kompetence, </a:t>
            </a:r>
          </a:p>
          <a:p>
            <a:pPr lvl="2"/>
            <a:r>
              <a:rPr lang="sl-SI" sz="1800" dirty="0"/>
              <a:t>projektne dneve,</a:t>
            </a:r>
          </a:p>
          <a:p>
            <a:pPr lvl="2"/>
            <a:r>
              <a:rPr lang="sl-SI" sz="1800" dirty="0"/>
              <a:t>minimalni standardi znanj,</a:t>
            </a:r>
          </a:p>
          <a:p>
            <a:pPr marL="457200" indent="-457200">
              <a:buFont typeface="+mj-lt"/>
              <a:buAutoNum type="arabicPeriod"/>
            </a:pPr>
            <a:r>
              <a:rPr lang="sl-SI" sz="2400" dirty="0" smtClean="0"/>
              <a:t>oblikujejo </a:t>
            </a:r>
            <a:r>
              <a:rPr lang="sl-SI" sz="2400" dirty="0"/>
              <a:t>načrt ocenjevanja znanja (za oddelek</a:t>
            </a:r>
            <a:r>
              <a:rPr lang="sl-SI" sz="2400" dirty="0" smtClean="0"/>
              <a:t>),</a:t>
            </a:r>
            <a:endParaRPr lang="sl-SI" sz="2400" dirty="0"/>
          </a:p>
          <a:p>
            <a:pPr marL="457200" indent="-457200">
              <a:buFont typeface="+mj-lt"/>
              <a:buAutoNum type="arabicPeriod"/>
            </a:pPr>
            <a:r>
              <a:rPr lang="sl-SI" sz="2400" dirty="0"/>
              <a:t>oblikujejo sistem </a:t>
            </a:r>
            <a:r>
              <a:rPr lang="sl-SI" sz="2400" dirty="0" err="1" smtClean="0"/>
              <a:t>samoevalvacije</a:t>
            </a:r>
            <a:r>
              <a:rPr lang="sl-SI" sz="2400" dirty="0" smtClean="0"/>
              <a:t>, </a:t>
            </a:r>
            <a:r>
              <a:rPr lang="sl-SI" sz="2400" i="1" dirty="0"/>
              <a:t> 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4805149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Evalvacijske ugotovitve in prvi modeli 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179512" y="2276872"/>
            <a:ext cx="8568952" cy="2088232"/>
          </a:xfrm>
        </p:spPr>
        <p:txBody>
          <a:bodyPr/>
          <a:lstStyle/>
          <a:p>
            <a:pPr lvl="0"/>
            <a:r>
              <a:rPr lang="sl-SI" sz="2400" dirty="0" smtClean="0"/>
              <a:t>IK </a:t>
            </a:r>
            <a:r>
              <a:rPr lang="sl-SI" sz="2400" dirty="0"/>
              <a:t>- druga beseda za </a:t>
            </a:r>
            <a:r>
              <a:rPr lang="sl-SI" sz="2400" dirty="0" smtClean="0"/>
              <a:t>ČRUS,</a:t>
            </a:r>
            <a:endParaRPr lang="sl-SI" sz="2400" dirty="0"/>
          </a:p>
          <a:p>
            <a:pPr lvl="0"/>
            <a:r>
              <a:rPr lang="sl-SI" sz="2400" dirty="0"/>
              <a:t>poudarek na: </a:t>
            </a:r>
          </a:p>
          <a:p>
            <a:pPr lvl="2"/>
            <a:r>
              <a:rPr lang="sl-SI" sz="1800" dirty="0"/>
              <a:t>kaj morajo narediti učitelji in ne kaj morajo doseči </a:t>
            </a:r>
            <a:r>
              <a:rPr lang="sl-SI" sz="1800" dirty="0" smtClean="0"/>
              <a:t>dijaki,</a:t>
            </a:r>
            <a:endParaRPr lang="sl-SI" sz="1800" dirty="0"/>
          </a:p>
          <a:p>
            <a:pPr lvl="2"/>
            <a:r>
              <a:rPr lang="sl-SI" sz="1800" dirty="0"/>
              <a:t>repetitivnem znanju, ponavljanju in </a:t>
            </a:r>
            <a:r>
              <a:rPr lang="sl-SI" sz="1800" dirty="0" smtClean="0"/>
              <a:t>samostojnem </a:t>
            </a:r>
            <a:r>
              <a:rPr lang="sl-SI" sz="1800" dirty="0"/>
              <a:t>izvajanju poklicnih veščin. </a:t>
            </a:r>
            <a:r>
              <a:rPr lang="sl-SI" sz="1600" i="1" dirty="0"/>
              <a:t> 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xmlns="" val="14580507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579296" cy="792163"/>
          </a:xfrm>
        </p:spPr>
        <p:txBody>
          <a:bodyPr/>
          <a:lstStyle/>
          <a:p>
            <a:r>
              <a:rPr lang="sl-SI"/>
              <a:t>Izkušnje IK v frizerstvu in predšolski vzgoji</a:t>
            </a:r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179512" y="2276872"/>
            <a:ext cx="8640960" cy="3384376"/>
          </a:xfrm>
        </p:spPr>
        <p:txBody>
          <a:bodyPr/>
          <a:lstStyle/>
          <a:p>
            <a:pPr lvl="0"/>
            <a:r>
              <a:rPr lang="sl-SI" sz="2400" dirty="0" smtClean="0"/>
              <a:t>manj </a:t>
            </a:r>
            <a:r>
              <a:rPr lang="sl-SI" sz="2400" dirty="0"/>
              <a:t>sestankov razvojne skupine,</a:t>
            </a:r>
          </a:p>
          <a:p>
            <a:pPr lvl="0"/>
            <a:r>
              <a:rPr lang="sl-SI" sz="2400" dirty="0"/>
              <a:t>individualno načrtovanje za skupen dokument, </a:t>
            </a:r>
          </a:p>
          <a:p>
            <a:pPr lvl="0"/>
            <a:r>
              <a:rPr lang="sl-SI" sz="2400" dirty="0"/>
              <a:t>več povezovanja na izvedbeni ravni,</a:t>
            </a:r>
          </a:p>
          <a:p>
            <a:pPr lvl="0"/>
            <a:r>
              <a:rPr lang="sl-SI" sz="2400" dirty="0"/>
              <a:t>uvajanje novih učnih metod in strategij </a:t>
            </a:r>
            <a:r>
              <a:rPr lang="sl-SI" sz="2400" dirty="0" smtClean="0"/>
              <a:t>učenja in poučevanja,</a:t>
            </a:r>
            <a:endParaRPr lang="sl-SI" sz="2400" dirty="0"/>
          </a:p>
          <a:p>
            <a:pPr lvl="0"/>
            <a:r>
              <a:rPr lang="sl-SI" sz="2400" dirty="0"/>
              <a:t>zadovoljstvo </a:t>
            </a:r>
            <a:r>
              <a:rPr lang="sl-SI" sz="2400" dirty="0" smtClean="0"/>
              <a:t>dijakov </a:t>
            </a:r>
            <a:r>
              <a:rPr lang="sl-SI" sz="2400" dirty="0"/>
              <a:t>in učiteljev pri projektnih </a:t>
            </a:r>
            <a:r>
              <a:rPr lang="sl-SI" sz="2400" dirty="0" smtClean="0"/>
              <a:t>dnevih.</a:t>
            </a:r>
            <a:r>
              <a:rPr lang="sl-SI" sz="1600" dirty="0" smtClean="0"/>
              <a:t>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xmlns="" val="21579466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579296" cy="935757"/>
          </a:xfrm>
        </p:spPr>
        <p:txBody>
          <a:bodyPr/>
          <a:lstStyle/>
          <a:p>
            <a:r>
              <a:rPr lang="sl-SI"/>
              <a:t>Usposabljanje učiteljev za načrtovanje </a:t>
            </a:r>
            <a:r>
              <a:rPr lang="sl-SI" smtClean="0"/>
              <a:t>IK</a:t>
            </a:r>
            <a:endParaRPr lang="sl-SI"/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179512" y="2276872"/>
            <a:ext cx="8568952" cy="2088232"/>
          </a:xfrm>
        </p:spPr>
        <p:txBody>
          <a:bodyPr/>
          <a:lstStyle/>
          <a:p>
            <a:pPr lvl="0"/>
            <a:r>
              <a:rPr lang="sl-SI" sz="2400" dirty="0" smtClean="0"/>
              <a:t>Analiza PS in ciljev </a:t>
            </a:r>
            <a:r>
              <a:rPr lang="sl-SI" sz="2400" dirty="0" smtClean="0"/>
              <a:t>programa.</a:t>
            </a:r>
            <a:endParaRPr lang="sl-SI" sz="2400" dirty="0" smtClean="0"/>
          </a:p>
          <a:p>
            <a:pPr lvl="0"/>
            <a:r>
              <a:rPr lang="sl-SI" sz="2400" dirty="0" smtClean="0"/>
              <a:t>Poklicne </a:t>
            </a:r>
            <a:r>
              <a:rPr lang="sl-SI" sz="2400" dirty="0"/>
              <a:t>kompetence </a:t>
            </a:r>
            <a:r>
              <a:rPr lang="sl-SI" sz="2400" dirty="0" smtClean="0"/>
              <a:t>primerljive z učnimi izidi. </a:t>
            </a:r>
            <a:endParaRPr lang="sl-SI" sz="2400" dirty="0"/>
          </a:p>
          <a:p>
            <a:r>
              <a:rPr lang="sl-SI" sz="2400" dirty="0"/>
              <a:t>Načrtovanje učnih </a:t>
            </a:r>
            <a:r>
              <a:rPr lang="sl-SI" sz="2400" dirty="0" smtClean="0"/>
              <a:t>situacij.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11972466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579296" cy="935757"/>
          </a:xfrm>
        </p:spPr>
        <p:txBody>
          <a:bodyPr/>
          <a:lstStyle/>
          <a:p>
            <a:r>
              <a:rPr lang="sl-SI" dirty="0"/>
              <a:t>Primer vsebine izvedbenega </a:t>
            </a:r>
            <a:r>
              <a:rPr lang="sl-SI" dirty="0" err="1" smtClean="0"/>
              <a:t>kurikula</a:t>
            </a:r>
            <a:r>
              <a:rPr lang="sl-SI" dirty="0" smtClean="0"/>
              <a:t> šole</a:t>
            </a:r>
            <a:endParaRPr lang="sl-SI" dirty="0"/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179512" y="2276872"/>
            <a:ext cx="8568952" cy="2088232"/>
          </a:xfrm>
        </p:spPr>
        <p:txBody>
          <a:bodyPr/>
          <a:lstStyle/>
          <a:p>
            <a:r>
              <a:rPr lang="sl-SI" sz="2400" dirty="0" smtClean="0"/>
              <a:t>predlog </a:t>
            </a:r>
            <a:r>
              <a:rPr lang="sl-SI" sz="2400" dirty="0"/>
              <a:t>sestavine </a:t>
            </a:r>
            <a:r>
              <a:rPr lang="sl-SI" sz="2400" dirty="0" smtClean="0"/>
              <a:t>IK;</a:t>
            </a:r>
            <a:endParaRPr lang="sl-SI" sz="2400" dirty="0"/>
          </a:p>
          <a:p>
            <a:pPr lvl="0"/>
            <a:r>
              <a:rPr lang="sl-SI" sz="2400" dirty="0" smtClean="0"/>
              <a:t>dva </a:t>
            </a:r>
            <a:r>
              <a:rPr lang="sl-SI" sz="2400" dirty="0"/>
              <a:t>primera načrtovanja </a:t>
            </a:r>
            <a:r>
              <a:rPr lang="sl-SI" sz="2400" dirty="0" smtClean="0"/>
              <a:t>IK;</a:t>
            </a:r>
            <a:endParaRPr lang="sl-SI" sz="2400" dirty="0"/>
          </a:p>
          <a:p>
            <a:pPr lvl="0"/>
            <a:r>
              <a:rPr lang="sl-SI" sz="2400" dirty="0" smtClean="0"/>
              <a:t>analiza</a:t>
            </a:r>
            <a:r>
              <a:rPr lang="sl-SI" sz="2400" dirty="0"/>
              <a:t>, primerjava;</a:t>
            </a:r>
          </a:p>
          <a:p>
            <a:pPr lvl="0"/>
            <a:r>
              <a:rPr lang="sl-SI" sz="2400" dirty="0"/>
              <a:t>ugotovitev prednosti in </a:t>
            </a:r>
            <a:r>
              <a:rPr lang="sl-SI" sz="2400" dirty="0" smtClean="0"/>
              <a:t>slabosti;</a:t>
            </a:r>
            <a:endParaRPr lang="sl-SI" sz="2400" dirty="0"/>
          </a:p>
          <a:p>
            <a:pPr lvl="0"/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388073382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277</Words>
  <Application>Microsoft Office PowerPoint</Application>
  <PresentationFormat>Diaprojekcija na zaslonu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Načrt po meri</vt:lpstr>
      <vt:lpstr>3_Default Design</vt:lpstr>
      <vt:lpstr>Image</vt:lpstr>
      <vt:lpstr>Načrtovanje izvedbenega kurikula  Anica Justinek  Olimje 19.10.2011</vt:lpstr>
      <vt:lpstr>Avtonomija šole in učiteljev</vt:lpstr>
      <vt:lpstr>Podlage načrtovanju IK</vt:lpstr>
      <vt:lpstr>Poudarek</vt:lpstr>
      <vt:lpstr>Postopki priprave IK</vt:lpstr>
      <vt:lpstr>Evalvacijske ugotovitve in prvi modeli </vt:lpstr>
      <vt:lpstr>Izkušnje IK v frizerstvu in predšolski vzgoji</vt:lpstr>
      <vt:lpstr>Usposabljanje učiteljev za načrtovanje IK</vt:lpstr>
      <vt:lpstr>Primer vsebine izvedbenega kurikula šole</vt:lpstr>
      <vt:lpstr>Diapozitiv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anicaj</cp:lastModifiedBy>
  <cp:revision>34</cp:revision>
  <dcterms:created xsi:type="dcterms:W3CDTF">2008-06-22T20:46:41Z</dcterms:created>
  <dcterms:modified xsi:type="dcterms:W3CDTF">2011-10-17T12:42:41Z</dcterms:modified>
</cp:coreProperties>
</file>